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511" r:id="rId2"/>
  </p:sldMasterIdLst>
  <p:notesMasterIdLst>
    <p:notesMasterId r:id="rId31"/>
  </p:notesMasterIdLst>
  <p:handoutMasterIdLst>
    <p:handoutMasterId r:id="rId32"/>
  </p:handoutMasterIdLst>
  <p:sldIdLst>
    <p:sldId id="1050" r:id="rId3"/>
    <p:sldId id="984" r:id="rId4"/>
    <p:sldId id="1131" r:id="rId5"/>
    <p:sldId id="1132" r:id="rId6"/>
    <p:sldId id="986" r:id="rId7"/>
    <p:sldId id="1137" r:id="rId8"/>
    <p:sldId id="988" r:id="rId9"/>
    <p:sldId id="1138" r:id="rId10"/>
    <p:sldId id="1151" r:id="rId11"/>
    <p:sldId id="1152" r:id="rId12"/>
    <p:sldId id="1153" r:id="rId13"/>
    <p:sldId id="1154" r:id="rId14"/>
    <p:sldId id="1155" r:id="rId15"/>
    <p:sldId id="1156" r:id="rId16"/>
    <p:sldId id="1157" r:id="rId17"/>
    <p:sldId id="1158" r:id="rId18"/>
    <p:sldId id="1159" r:id="rId19"/>
    <p:sldId id="1160" r:id="rId20"/>
    <p:sldId id="1161" r:id="rId21"/>
    <p:sldId id="1162" r:id="rId22"/>
    <p:sldId id="1163" r:id="rId23"/>
    <p:sldId id="1164" r:id="rId24"/>
    <p:sldId id="1165" r:id="rId25"/>
    <p:sldId id="1166" r:id="rId26"/>
    <p:sldId id="1167" r:id="rId27"/>
    <p:sldId id="1168" r:id="rId28"/>
    <p:sldId id="1144" r:id="rId29"/>
    <p:sldId id="1045" r:id="rId30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9900CC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59" autoAdjust="0"/>
    <p:restoredTop sz="94660"/>
  </p:normalViewPr>
  <p:slideViewPr>
    <p:cSldViewPr>
      <p:cViewPr>
        <p:scale>
          <a:sx n="50" d="100"/>
          <a:sy n="50" d="100"/>
        </p:scale>
        <p:origin x="-140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8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xmlns="" id="{A307212F-82E2-448D-93F9-3FFA043627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xmlns="" id="{4AC59FED-38EC-4B24-A0C2-F7A9EACB6B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xmlns="" id="{C7BA160C-54B3-4C1E-AD7B-EB48D031CCA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xmlns="" id="{77D2F458-C961-4CA5-B237-E0C33B094F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4FD77A-21FE-4BF6-90CF-4F51586709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xmlns="" id="{9B04F241-106A-4148-9071-F1D3F719BB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xmlns="" id="{32CDAA96-E5D1-4962-B529-B6803C0400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690DD272-5FB9-4D79-A965-BEB12F84EF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xmlns="" id="{67A5C688-33D4-4D7C-9409-A0550B78F5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xmlns="" id="{B6F5CF54-206E-47B0-B0DF-23263258A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xmlns="" id="{952C0627-E57A-4F42-84D5-C01CF7F12C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56553D-E83F-4653-BEC5-46619CB37D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44305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2A7552-28C5-4420-ADBC-6ABA518E8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D19F51F-943F-449E-B52F-E3124A1BD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7ED34FC-4DB7-408D-9F7D-F5FB05345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F7BA8-EF07-4B46-9441-E61BC4FEFF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59015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2FDE38B-EBD0-4B15-896D-CB1B59680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132437C-D386-439F-A7D1-39B6EA5A4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1A3F7BE-80AA-401F-A794-12CCEFF29A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46EDC-0083-41AA-A454-4C542BF78A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430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EA9B2B7-F61E-47E7-A771-DE6213448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0DCC4C5-5501-45AE-9A37-1B9716C6AC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B2E0061-00E7-4757-8846-FDCA01591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1F847-B16F-4CE8-BF1F-C256A6CBA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62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8FF370-08AE-4C38-9A96-4BCC7BFAA2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D86459-7163-4AC4-BCFD-85E5F8B14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87559C0-35A1-4126-86E7-E5E2FC503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7E9A6-6331-4D53-B9C6-12E8A9D9B5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1897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348D4A7-D191-46B3-9E96-6C036AF30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6288BD-AE88-49D1-A489-67216FE2F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A5D67C-3DB1-4EB2-96AB-40562D2C4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CFCF655-C511-43B1-A288-E012B62546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1417304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540AE45-2359-4F54-A928-1644F0ACF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C02F5B-0171-4F21-AB6C-01CB4DF25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0780A48-47D1-4337-8BCA-8491624BDB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2E57B18-9BBD-4914-A753-C64F82C9B2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3470214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57C76A4-2CC8-4987-96D5-0BF0AAF3F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40F2A15-AC9B-4434-99E8-5D412AF99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3F4B29F-93BC-4944-99EF-3E8F0E6EF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F78E7C1-C36D-4CFF-AF12-7CF3029AD6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9951657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0F1F0D-8851-4D5E-9C62-5E8FC0D0E3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5119D0-61EA-4EF7-A5FA-D65BEDD23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6A627F7-951B-4FF9-9470-25774A4B4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60AF536-936C-4CAD-9E74-4578608F3A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5344417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D1EE078-BBCC-4F2A-8EDA-6D33EE476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E21294D-C137-480B-8775-30A82F5E0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ECF4121-9475-4F04-BFDD-5B58369D9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CDD8DA0-2458-43FE-A956-D855FA6583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8625779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BC061E4-FC17-47F4-868E-5D9630F3A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FDF8BED-FC74-4D5E-B14F-A08135215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E24EF6E-C584-4219-8935-8B4C1E72C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136B1D3-41D8-4953-A4B9-7F7BCA9B28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66086929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DB5BD1B-3F2E-4C9C-A41F-17CD58D6F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E74C19F-57A8-4A24-92E9-DD0241102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698EDCB-B989-423F-B663-F5B0AEB7C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39C0AFF-7DD6-4B89-88A0-A358863AB8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909873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3D139C7-DAAB-4718-B958-A4E6ABA009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DA4487C-2FBE-49F7-B9DA-878D10601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D048AD6-DAD7-439F-8917-7D4A96AC4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4A6B4-A422-49A6-AD3B-D2D0697F7B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05570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3D80FE8-9C12-4312-B7F8-7EAEEAFBF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883C480-5DB8-4635-B528-599713548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A82ECE0-90FC-4B73-882B-0F2270003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7DDFE43-6A04-426C-A732-536583530E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687332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87F99A6-C4FC-457C-B817-BECCC071F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0FBABAD-4CE8-4239-9DBF-B0837526B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F9EC2B-8F52-4467-924A-E58ABC030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5342E7B-0EA6-4768-8106-5AA4734D21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855902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64622E0-D638-4D99-B470-7994A477D0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F336571-C6C0-4108-B2C4-418AD4EF7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13FED5D-5515-4238-8B35-C92D19A12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658D9D9-51AD-438E-BD78-6E6C5B6D24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6230673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CFA99C8-CB65-41DE-9767-3575AC385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12C135-68E1-468F-A29B-E6F138B979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F77258-2DEF-4359-81F4-B97BA8A0A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A048232-83B0-4181-A7DA-9D5358E47E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10961744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3256C31-2E05-47B5-A57D-DAE2C76BA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C3FED94-7A66-486D-A4B1-8B82CF08F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11B3331-D8DE-4B46-97EB-10EE77ADC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EB08DCC-A91E-4C5A-87F2-47B2F80CEE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7944777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FD18C8C-0547-47A0-95DA-A3AA4EC9E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A512E7F-41DC-458B-8322-DFBE9C8B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8B9E299-4CD6-4396-B110-DCDC7AAAD2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142CF-D06D-4DB9-B412-6F3ED9B00F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12735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2CA2B99-9F4D-4A26-840B-7A668EEC5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DEAA1B-DAAA-4517-8C01-502130619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70A629-352C-46E2-92CD-D5F3D7454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B7F1E-59F6-4E37-B9E4-25F8BDD3244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780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2E02D71-1CFC-45CA-9BA1-51C48C8E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F73AB0C4-9B43-4EF8-8D32-59CBE75E2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6118D57-2D0B-4F53-84AD-A9205C775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6F91D-CC57-449C-A84B-C74243FAB5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1427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CE6D724-C0A0-42B2-99F4-C89FBC38B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4EF69C5-A762-42AE-88DC-A1AC08968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C6E0E67-6F4B-4E6E-893C-BCE63CB74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4D9BA-D8B6-4431-BE31-55CDA25F32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3403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DE7E305-3651-4E56-8ABE-C40AFBA5F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3F159CF-699C-4810-A1C3-7AE3B32CB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A7193E9-199D-48A6-A7AB-558082AE0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435AA-E2C3-464E-AD38-71325DDF91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203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FE38C13-FD2A-49DC-9628-3DB14C2F2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E552EB4-0BF8-4517-95EB-0F2EF49B0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544E15A-703C-4BA8-A5E9-03E6799F09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8907F-F2DF-4B25-AAD4-EE5067F8A9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98457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77ABC5-3463-42FB-86D6-D691D7E0B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0BAADA-05E5-44BA-92A2-7632B88D4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C1C0196-66ED-41B5-BD5F-8A87F51A6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124CA-D521-43C8-8B25-112744228E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9116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0D60A06-3FB0-447A-BC1D-6A1B90E50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DB06192-FD85-4061-BCA0-8AC3D8665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0206FAF-2F15-4F1F-AA55-0A97312B8B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DEB98BE-F578-43B6-8E87-D3193A1A47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35A86F1A-6063-4B4F-8831-ECD07F6064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5161D42-A072-4B03-B8C6-C1380BE940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26" r:id="rId1"/>
    <p:sldLayoutId id="2147489827" r:id="rId2"/>
    <p:sldLayoutId id="2147489828" r:id="rId3"/>
    <p:sldLayoutId id="2147489829" r:id="rId4"/>
    <p:sldLayoutId id="2147489830" r:id="rId5"/>
    <p:sldLayoutId id="2147489831" r:id="rId6"/>
    <p:sldLayoutId id="2147489832" r:id="rId7"/>
    <p:sldLayoutId id="2147489833" r:id="rId8"/>
    <p:sldLayoutId id="2147489834" r:id="rId9"/>
    <p:sldLayoutId id="2147489835" r:id="rId10"/>
    <p:sldLayoutId id="2147489836" r:id="rId11"/>
    <p:sldLayoutId id="21474898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C8C1BBB-205C-4BE6-A941-CDD57A0F4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64CD7AE-9C4A-410F-A172-F15CA1ECD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6B3A175-2C42-4817-AF46-23E3E3E561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61734120-7733-4F86-8933-2487AD6819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43D13572-ECB5-4258-9346-CAC53869B8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59043CB4-5DF2-4DF3-AB5B-6C6D977FC1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50" r:id="rId1"/>
    <p:sldLayoutId id="2147489851" r:id="rId2"/>
    <p:sldLayoutId id="2147489852" r:id="rId3"/>
    <p:sldLayoutId id="2147489853" r:id="rId4"/>
    <p:sldLayoutId id="2147489854" r:id="rId5"/>
    <p:sldLayoutId id="2147489855" r:id="rId6"/>
    <p:sldLayoutId id="2147489856" r:id="rId7"/>
    <p:sldLayoutId id="2147489857" r:id="rId8"/>
    <p:sldLayoutId id="2147489858" r:id="rId9"/>
    <p:sldLayoutId id="2147489859" r:id="rId10"/>
    <p:sldLayoutId id="2147489860" r:id="rId11"/>
    <p:sldLayoutId id="214748986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D1A90876-8FE9-4A28-AD1C-6F09E3505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聖三主日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第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主日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endParaRPr lang="zh-TW" altLang="en-US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60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天主聖三是信仰的全部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38632618-3917-46FB-A766-564FEEF3E5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天上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只有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沒有別的神。你應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遵守他的法令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和誡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命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我今日所訓示給你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的。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你們所領受的聖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並非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使你們作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奴隸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仍舊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恐懼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使你們作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我們呼號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阿爸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父呀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你們要去使萬民成為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父及子及聖神之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名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他們授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洗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教訓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遵守我所吩咐你們的一切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eaLnBrk="1" hangingPunct="1">
              <a:spcBef>
                <a:spcPct val="0"/>
              </a:spcBef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8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副標題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zh-TW" altLang="en-US" sz="2800" spc="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讓信仰和神學</a:t>
            </a:r>
            <a:r>
              <a:rPr lang="zh-TW" altLang="en-US" sz="28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提昇</a:t>
            </a:r>
            <a:r>
              <a:rPr lang="zh-TW" altLang="en-US" sz="2800" spc="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我們的生命和生活</a:t>
            </a:r>
          </a:p>
        </p:txBody>
      </p:sp>
      <p:graphicFrame>
        <p:nvGraphicFramePr>
          <p:cNvPr id="2131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9957315"/>
              </p:ext>
            </p:extLst>
          </p:nvPr>
        </p:nvGraphicFramePr>
        <p:xfrm>
          <a:off x="0" y="476672"/>
          <a:ext cx="9144165" cy="4114800"/>
        </p:xfrm>
        <a:graphic>
          <a:graphicData uri="http://schemas.openxmlformats.org/drawingml/2006/table">
            <a:tbl>
              <a:tblPr/>
              <a:tblGrid>
                <a:gridCol w="6372150"/>
                <a:gridCol w="1080139"/>
                <a:gridCol w="1691876"/>
              </a:tblGrid>
              <a:tr h="4104456">
                <a:tc>
                  <a:txBody>
                    <a:bodyPr/>
                    <a:lstStyle/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聖父創造：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主人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管家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絕不能自我中心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絕不敢言優先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環保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對物有情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悠然見南山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 </a:t>
                      </a: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      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天父：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天下一家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世界大同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兄弟姊妹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</a:p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 </a:t>
                      </a:r>
                      <a:r>
                        <a:rPr kumimoji="1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      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我中有你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你中有我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同命運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共進退</a:t>
                      </a:r>
                    </a:p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聖子救贖：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肯定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愛上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寬恕自己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做百分百的人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聖化生老病死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成敗得失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常常喜樂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事事感恩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更豐盛生命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聖神聖化：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良心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靜默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聆聽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注視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等待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;</a:t>
                      </a:r>
                    </a:p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        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默存在心中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;Gloria Dei, homo </a:t>
                      </a:r>
                      <a:r>
                        <a:rPr kumimoji="1" lang="en-US" altLang="zh-TW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vivens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720000" marR="0" lvl="0" indent="-72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團體模範：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獨立而共融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道不同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正好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為謀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天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主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聖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父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生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從永遠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就生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)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父子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共發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聖神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不是生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宋" panose="02020509000000000000" pitchFamily="49" charset="-120"/>
                          <a:cs typeface="華康黑體-GB5" pitchFamily="49" charset="-120"/>
                        </a:rPr>
                        <a:t>父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宋" panose="02020509000000000000" pitchFamily="49" charset="-120"/>
                          <a:cs typeface="華康黑體-GB5" pitchFamily="49" charset="-120"/>
                        </a:rPr>
                        <a:t>藉子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華康儷中宋" panose="0202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宋" panose="02020509000000000000" pitchFamily="49" charset="-120"/>
                          <a:cs typeface="華康黑體-GB5" pitchFamily="49" charset="-120"/>
                        </a:rPr>
                        <a:t>發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宋" panose="02020509000000000000" pitchFamily="49" charset="-120"/>
                          <a:cs typeface="華康黑體-GB5" pitchFamily="49" charset="-120"/>
                        </a:rPr>
                        <a:t>聖神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宋" panose="02020509000000000000" pitchFamily="49" charset="-120"/>
                        <a:cs typeface="華康黑體-GB5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33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9104138"/>
              </p:ext>
            </p:extLst>
          </p:nvPr>
        </p:nvGraphicFramePr>
        <p:xfrm>
          <a:off x="1" y="4581128"/>
          <a:ext cx="9178924" cy="2232422"/>
        </p:xfrm>
        <a:graphic>
          <a:graphicData uri="http://schemas.openxmlformats.org/drawingml/2006/table">
            <a:tbl>
              <a:tblPr/>
              <a:tblGrid>
                <a:gridCol w="6361303"/>
                <a:gridCol w="1084313"/>
                <a:gridCol w="1733308"/>
              </a:tblGrid>
              <a:tr h="2232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舉頭三尺有神明 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慎獨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不欺暗室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服從神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：與神交往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緊密關係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不斷成長</a:t>
                      </a:r>
                      <a:endParaRPr kumimoji="1" lang="en-US" altLang="zh-TW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如果我是祂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：用他的眼睛看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用他的心去愛</a:t>
                      </a:r>
                      <a:endParaRPr kumimoji="1" lang="en-US" altLang="zh-TW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他的旨意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唯一法律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=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愛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=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分享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+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  <a:sym typeface="Wingdings" pitchFamily="2" charset="2"/>
                        </a:rPr>
                        <a:t>寬恕</a:t>
                      </a:r>
                      <a:endParaRPr kumimoji="1" lang="zh-TW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神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的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存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在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證明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神存在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信者得救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全能全善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華康儷中黑" panose="020B0509000000000000" pitchFamily="49" charset="-120"/>
                        <a:cs typeface="華康黑體-GB5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中黑" panose="020B0509000000000000" pitchFamily="49" charset="-120"/>
                          <a:cs typeface="華康黑體-GB5" pitchFamily="49" charset="-120"/>
                        </a:rPr>
                        <a:t>無所不在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7121324" y="2158613"/>
            <a:ext cx="441146" cy="324008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與   生   活   脫   節</a:t>
            </a: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6244286" y="2162946"/>
            <a:ext cx="441146" cy="324008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與   生   活   結   合</a:t>
            </a:r>
          </a:p>
        </p:txBody>
      </p:sp>
    </p:spTree>
    <p:extLst>
      <p:ext uri="{BB962C8B-B14F-4D97-AF65-F5344CB8AC3E}">
        <p14:creationId xmlns:p14="http://schemas.microsoft.com/office/powerpoint/2010/main" xmlns="" val="414385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/>
            <a:endParaRPr lang="en-US" altLang="zh-TW" sz="1100" dirty="0" smtClean="0">
              <a:ea typeface="華康儷中黑" panose="020B0509000000000000" pitchFamily="49" charset="-120"/>
            </a:endParaRPr>
          </a:p>
          <a:p>
            <a:pPr algn="l"/>
            <a:r>
              <a:rPr lang="zh-TW" altLang="zh-HK" dirty="0" smtClean="0">
                <a:ea typeface="華康新特明體" panose="02020909000000000000" pitchFamily="49" charset="-120"/>
              </a:rPr>
              <a:t>如果</a:t>
            </a:r>
            <a:r>
              <a:rPr lang="zh-TW" altLang="zh-HK" dirty="0">
                <a:ea typeface="華康新特明體" panose="02020909000000000000" pitchFamily="49" charset="-120"/>
              </a:rPr>
              <a:t>有人問</a:t>
            </a:r>
            <a:r>
              <a:rPr lang="zh-TW" altLang="zh-HK" dirty="0" smtClean="0">
                <a:ea typeface="華康新特明體" panose="02020909000000000000" pitchFamily="49" charset="-120"/>
              </a:rPr>
              <a:t>我</a:t>
            </a:r>
            <a:r>
              <a:rPr lang="en-US" altLang="zh-TW" dirty="0" smtClean="0">
                <a:ea typeface="華康新特明體" panose="02020909000000000000" pitchFamily="49" charset="-120"/>
              </a:rPr>
              <a:t>.</a:t>
            </a:r>
            <a:r>
              <a:rPr lang="zh-TW" altLang="zh-HK" dirty="0" smtClean="0">
                <a:ea typeface="華康新特明體" panose="02020909000000000000" pitchFamily="49" charset="-120"/>
              </a:rPr>
              <a:t>天主教</a:t>
            </a:r>
            <a:r>
              <a:rPr lang="zh-TW" altLang="zh-HK" dirty="0">
                <a:ea typeface="華康新特明體" panose="02020909000000000000" pitchFamily="49" charset="-120"/>
              </a:rPr>
              <a:t>是什麼？我會花三分鐘</a:t>
            </a:r>
            <a:r>
              <a:rPr lang="zh-TW" altLang="zh-HK" dirty="0" smtClean="0">
                <a:ea typeface="華康新特明體" panose="02020909000000000000" pitchFamily="49" charset="-120"/>
              </a:rPr>
              <a:t>時間</a:t>
            </a:r>
            <a:r>
              <a:rPr lang="en-US" altLang="zh-TW" dirty="0" smtClean="0">
                <a:ea typeface="華康新特明體" panose="02020909000000000000" pitchFamily="49" charset="-120"/>
              </a:rPr>
              <a:t>,</a:t>
            </a:r>
            <a:r>
              <a:rPr lang="zh-TW" altLang="zh-HK" dirty="0" smtClean="0">
                <a:ea typeface="華康新特明體" panose="02020909000000000000" pitchFamily="49" charset="-120"/>
              </a:rPr>
              <a:t>用以</a:t>
            </a:r>
            <a:r>
              <a:rPr lang="zh-TW" altLang="zh-HK" dirty="0">
                <a:ea typeface="華康新特明體" panose="02020909000000000000" pitchFamily="49" charset="-120"/>
              </a:rPr>
              <a:t>下</a:t>
            </a:r>
            <a:r>
              <a:rPr lang="en-US" altLang="zh-HK" dirty="0">
                <a:ea typeface="華康新特明體" panose="02020909000000000000" pitchFamily="49" charset="-120"/>
              </a:rPr>
              <a:t>600</a:t>
            </a:r>
            <a:r>
              <a:rPr lang="zh-TW" altLang="zh-HK" dirty="0">
                <a:ea typeface="華康新特明體" panose="02020909000000000000" pitchFamily="49" charset="-120"/>
              </a:rPr>
              <a:t>字回答</a:t>
            </a:r>
            <a:r>
              <a:rPr lang="zh-TW" altLang="zh-HK" dirty="0" smtClean="0">
                <a:ea typeface="華康新特明體" panose="02020909000000000000" pitchFamily="49" charset="-120"/>
              </a:rPr>
              <a:t>：</a:t>
            </a:r>
            <a:r>
              <a:rPr lang="en-US" altLang="zh-HK" sz="3600" dirty="0">
                <a:ea typeface="華康儷中黑" panose="020B0509000000000000" pitchFamily="49" charset="-120"/>
              </a:rPr>
              <a:t> 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 algn="l"/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天主教信仰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以聖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三為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基礎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並</a:t>
            </a:r>
            <a:r>
              <a:rPr lang="zh-TW" altLang="zh-HK" sz="3600" dirty="0">
                <a:ea typeface="華康儷中黑" panose="020B0509000000000000" pitchFamily="49" charset="-120"/>
              </a:rPr>
              <a:t>要活出這三位一體的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精神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以</a:t>
            </a:r>
            <a:r>
              <a:rPr lang="zh-TW" altLang="zh-HK" sz="3600" dirty="0">
                <a:ea typeface="華康儷中黑" panose="020B0509000000000000" pitchFamily="49" charset="-120"/>
              </a:rPr>
              <a:t>獲得今生和來世的永恆真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生命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 algn="l"/>
            <a:r>
              <a:rPr lang="zh-TW" altLang="zh-HK" sz="3600" dirty="0" smtClean="0">
                <a:ea typeface="華康新特明體" panose="02020909000000000000" pitchFamily="49" charset="-120"/>
              </a:rPr>
              <a:t>這</a:t>
            </a:r>
            <a:r>
              <a:rPr lang="zh-TW" altLang="zh-HK" sz="3600" dirty="0">
                <a:ea typeface="華康新特明體" panose="02020909000000000000" pitchFamily="49" charset="-120"/>
              </a:rPr>
              <a:t>聖三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就是</a:t>
            </a:r>
            <a:r>
              <a:rPr lang="zh-TW" altLang="en-US" sz="3600" dirty="0" smtClean="0">
                <a:ea typeface="華康新特明體" panose="02020909000000000000" pitchFamily="49" charset="-120"/>
              </a:rPr>
              <a:t>：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聖父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聖子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聖神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.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天主教徒</a:t>
            </a:r>
            <a:r>
              <a:rPr lang="zh-TW" altLang="zh-HK" sz="3600" dirty="0">
                <a:ea typeface="華康新特明體" panose="02020909000000000000" pitchFamily="49" charset="-120"/>
              </a:rPr>
              <a:t>「劃十字聖號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」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就是</a:t>
            </a:r>
            <a:r>
              <a:rPr lang="zh-TW" altLang="zh-HK" sz="3600" dirty="0">
                <a:ea typeface="華康新特明體" panose="02020909000000000000" pitchFamily="49" charset="-120"/>
              </a:rPr>
              <a:t>宣認這聖三的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信仰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.</a:t>
            </a:r>
            <a:endParaRPr lang="zh-TW" altLang="zh-HK" sz="3600" dirty="0">
              <a:ea typeface="華康新特明體" panose="02020909000000000000" pitchFamily="49" charset="-120"/>
            </a:endParaRPr>
          </a:p>
          <a:p>
            <a:pPr algn="l">
              <a:lnSpc>
                <a:spcPts val="4200"/>
              </a:lnSpc>
            </a:pPr>
            <a:r>
              <a:rPr lang="zh-TW" altLang="zh-HK" sz="4200" spc="-320" dirty="0" smtClean="0">
                <a:solidFill>
                  <a:srgbClr val="FF0000"/>
                </a:solidFill>
                <a:ea typeface="華康龍門石碑" panose="03000709000000000000" pitchFamily="65" charset="-120"/>
              </a:rPr>
              <a:t>聖父創造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.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這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有雙重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意義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.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第一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這個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世界由天主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創造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他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是世界的</a:t>
            </a:r>
            <a:r>
              <a:rPr lang="zh-TW" altLang="zh-HK" sz="4200" spc="-32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主人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我們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只是</a:t>
            </a:r>
            <a:r>
              <a:rPr lang="zh-TW" altLang="zh-HK" sz="4200" spc="-32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管家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.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我們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不能</a:t>
            </a:r>
            <a:r>
              <a:rPr lang="zh-TW" altLang="zh-HK" sz="4200" spc="-320" dirty="0">
                <a:solidFill>
                  <a:srgbClr val="FF0000"/>
                </a:solidFill>
                <a:ea typeface="華康龍門石碑" panose="03000709000000000000" pitchFamily="65" charset="-120"/>
              </a:rPr>
              <a:t>污染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世界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還要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讓大地的一切給</a:t>
            </a:r>
            <a:r>
              <a:rPr lang="zh-TW" altLang="zh-HK" sz="4200" spc="-320" dirty="0">
                <a:solidFill>
                  <a:srgbClr val="0000FF"/>
                </a:solidFill>
                <a:ea typeface="華康龍門石碑" panose="03000709000000000000" pitchFamily="65" charset="-120"/>
              </a:rPr>
              <a:t>所有人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享用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;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人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與人之間或國與國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之間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都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不應出現</a:t>
            </a:r>
            <a:r>
              <a:rPr lang="zh-TW" altLang="zh-HK" sz="4200" spc="-320" dirty="0">
                <a:solidFill>
                  <a:srgbClr val="FF0000"/>
                </a:solidFill>
                <a:ea typeface="華康龍門石碑" panose="03000709000000000000" pitchFamily="65" charset="-120"/>
              </a:rPr>
              <a:t>貧富懸殊</a:t>
            </a:r>
            <a:r>
              <a:rPr lang="zh-TW" altLang="zh-HK" sz="4200" spc="-320" dirty="0">
                <a:ea typeface="華康龍門石碑" panose="03000709000000000000" pitchFamily="65" charset="-120"/>
              </a:rPr>
              <a:t>的</a:t>
            </a:r>
            <a:r>
              <a:rPr lang="zh-TW" altLang="zh-HK" sz="4200" spc="-320" dirty="0" smtClean="0">
                <a:ea typeface="華康龍門石碑" panose="03000709000000000000" pitchFamily="65" charset="-120"/>
              </a:rPr>
              <a:t>現象</a:t>
            </a:r>
            <a:r>
              <a:rPr lang="en-US" altLang="zh-TW" sz="4200" spc="-320" dirty="0" smtClean="0">
                <a:ea typeface="華康龍門石碑" panose="03000709000000000000" pitchFamily="65" charset="-120"/>
              </a:rPr>
              <a:t>.</a:t>
            </a:r>
            <a:endParaRPr lang="zh-TW" altLang="zh-HK" sz="4200" spc="-320" dirty="0"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30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/>
            <a:endParaRPr lang="en-US" altLang="zh-TW" sz="1100" dirty="0" smtClean="0"/>
          </a:p>
          <a:p>
            <a:pPr algn="l"/>
            <a:r>
              <a:rPr lang="zh-TW" altLang="zh-HK" sz="3600" dirty="0" smtClean="0">
                <a:ea typeface="華康儷中黑" panose="020B0509000000000000" pitchFamily="49" charset="-120"/>
              </a:rPr>
              <a:t>第二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如果</a:t>
            </a:r>
            <a:r>
              <a:rPr lang="zh-TW" altLang="zh-HK" sz="3600" dirty="0">
                <a:ea typeface="華康儷中黑" panose="020B0509000000000000" pitchFamily="49" charset="-120"/>
              </a:rPr>
              <a:t>天主是「父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那</a:t>
            </a:r>
            <a:r>
              <a:rPr lang="zh-TW" altLang="zh-HK" sz="3600" dirty="0">
                <a:ea typeface="華康儷中黑" panose="020B0509000000000000" pitchFamily="49" charset="-120"/>
              </a:rPr>
              <a:t>我們就都是他的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孩子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我們之間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不分種族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膚色</a:t>
            </a:r>
            <a:r>
              <a:rPr lang="zh-TW" altLang="zh-HK" sz="3600" dirty="0">
                <a:ea typeface="華康儷中黑" panose="020B0509000000000000" pitchFamily="49" charset="-120"/>
              </a:rPr>
              <a:t>和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國籍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都</a:t>
            </a:r>
            <a:r>
              <a:rPr lang="zh-TW" altLang="zh-HK" sz="3600" dirty="0">
                <a:ea typeface="華康儷中黑" panose="020B0509000000000000" pitchFamily="49" charset="-120"/>
              </a:rPr>
              <a:t>是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兄弟姊妹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政治</a:t>
            </a:r>
            <a:r>
              <a:rPr lang="zh-TW" altLang="zh-HK" sz="3600" dirty="0">
                <a:ea typeface="華康儷中黑" panose="020B0509000000000000" pitchFamily="49" charset="-120"/>
              </a:rPr>
              <a:t>分歧和是非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善惡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都</a:t>
            </a:r>
            <a:r>
              <a:rPr lang="zh-TW" altLang="zh-HK" sz="3600" dirty="0">
                <a:ea typeface="華康儷中黑" panose="020B0509000000000000" pitchFamily="49" charset="-120"/>
              </a:rPr>
              <a:t>不能消滅人類間的</a:t>
            </a:r>
            <a:r>
              <a:rPr lang="zh-TW" altLang="zh-HK" dirty="0">
                <a:ea typeface="華康儷中黑" panose="020B0509000000000000" pitchFamily="49" charset="-120"/>
              </a:rPr>
              <a:t>「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骨肉情</a:t>
            </a:r>
            <a:r>
              <a:rPr lang="zh-TW" altLang="zh-HK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 algn="l"/>
            <a:r>
              <a:rPr lang="zh-TW" altLang="zh-HK" sz="3600" dirty="0" smtClean="0">
                <a:solidFill>
                  <a:srgbClr val="FF0000"/>
                </a:solidFill>
                <a:ea typeface="華康新特明體" panose="02020909000000000000" pitchFamily="49" charset="-120"/>
              </a:rPr>
              <a:t>聖子</a:t>
            </a:r>
            <a:r>
              <a:rPr lang="zh-TW" altLang="zh-HK" sz="3600" dirty="0">
                <a:solidFill>
                  <a:srgbClr val="FF0000"/>
                </a:solidFill>
                <a:ea typeface="華康新特明體" panose="02020909000000000000" pitchFamily="49" charset="-120"/>
              </a:rPr>
              <a:t>救</a:t>
            </a:r>
            <a:r>
              <a:rPr lang="zh-TW" altLang="zh-HK" sz="3600" dirty="0" smtClean="0">
                <a:solidFill>
                  <a:srgbClr val="FF0000"/>
                </a:solidFill>
                <a:ea typeface="華康新特明體" panose="02020909000000000000" pitchFamily="49" charset="-120"/>
              </a:rPr>
              <a:t>贖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. 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天主第二</a:t>
            </a:r>
            <a:r>
              <a:rPr lang="zh-TW" altLang="zh-HK" sz="3600" dirty="0">
                <a:ea typeface="華康新特明體" panose="02020909000000000000" pitchFamily="49" charset="-120"/>
              </a:rPr>
              <a:t>位叫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聖子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他</a:t>
            </a:r>
            <a:r>
              <a:rPr lang="zh-TW" altLang="zh-HK" sz="3600" dirty="0">
                <a:ea typeface="華康新特明體" panose="02020909000000000000" pitchFamily="49" charset="-120"/>
              </a:rPr>
              <a:t>為救贖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我們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降生成人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死</a:t>
            </a:r>
            <a:r>
              <a:rPr lang="zh-TW" altLang="zh-HK" sz="3600" dirty="0">
                <a:ea typeface="華康新特明體" panose="02020909000000000000" pitchFamily="49" charset="-120"/>
              </a:rPr>
              <a:t>在十字架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上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.</a:t>
            </a:r>
            <a:r>
              <a:rPr lang="zh-TW" altLang="zh-HK" sz="3600" spc="300" dirty="0" smtClean="0">
                <a:ea typeface="華康新特明體" panose="02020909000000000000" pitchFamily="49" charset="-120"/>
              </a:rPr>
              <a:t>他</a:t>
            </a:r>
            <a:r>
              <a:rPr lang="zh-TW" altLang="zh-HK" sz="3600" spc="300" dirty="0">
                <a:ea typeface="華康新特明體" panose="02020909000000000000" pitchFamily="49" charset="-120"/>
              </a:rPr>
              <a:t>是真天主又是</a:t>
            </a:r>
            <a:r>
              <a:rPr lang="zh-TW" altLang="zh-HK" sz="3600" spc="300" dirty="0" smtClean="0">
                <a:ea typeface="華康新特明體" panose="02020909000000000000" pitchFamily="49" charset="-120"/>
              </a:rPr>
              <a:t>真人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是</a:t>
            </a:r>
            <a:r>
              <a:rPr lang="en-US" altLang="zh-HK" sz="3600" b="1" dirty="0">
                <a:solidFill>
                  <a:srgbClr val="FF0000"/>
                </a:solidFill>
                <a:ea typeface="華康新特明體" panose="02020909000000000000" pitchFamily="49" charset="-120"/>
              </a:rPr>
              <a:t>100%</a:t>
            </a:r>
            <a:r>
              <a:rPr lang="zh-TW" altLang="zh-HK" sz="3600" dirty="0">
                <a:solidFill>
                  <a:srgbClr val="FF0000"/>
                </a:solidFill>
                <a:ea typeface="華康新特明體" panose="02020909000000000000" pitchFamily="49" charset="-120"/>
              </a:rPr>
              <a:t>的</a:t>
            </a:r>
            <a:r>
              <a:rPr lang="zh-TW" altLang="zh-HK" sz="3600" dirty="0" smtClean="0">
                <a:solidFill>
                  <a:srgbClr val="FF0000"/>
                </a:solidFill>
                <a:ea typeface="華康新特明體" panose="02020909000000000000" pitchFamily="49" charset="-120"/>
              </a:rPr>
              <a:t>人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完人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.</a:t>
            </a:r>
            <a:endParaRPr lang="zh-TW" altLang="zh-HK" sz="3600" dirty="0">
              <a:ea typeface="華康新特明體" panose="02020909000000000000" pitchFamily="49" charset="-120"/>
            </a:endParaRPr>
          </a:p>
          <a:p>
            <a:pPr algn="l">
              <a:lnSpc>
                <a:spcPts val="4400"/>
              </a:lnSpc>
            </a:pPr>
            <a:r>
              <a:rPr lang="zh-TW" altLang="zh-HK" sz="4000" spc="-300" dirty="0" smtClean="0">
                <a:ea typeface="華康龍門石碑" panose="03000709000000000000" pitchFamily="65" charset="-120"/>
              </a:rPr>
              <a:t>他</a:t>
            </a:r>
            <a:r>
              <a:rPr lang="zh-TW" altLang="zh-HK" sz="4000" spc="-300" dirty="0">
                <a:ea typeface="華康龍門石碑" panose="03000709000000000000" pitchFamily="65" charset="-120"/>
              </a:rPr>
              <a:t>在各方面與我們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相</a:t>
            </a:r>
            <a:r>
              <a:rPr lang="zh-TW" altLang="en-US" sz="4000" spc="-300" dirty="0">
                <a:ea typeface="華康龍門石碑" panose="03000709000000000000" pitchFamily="65" charset="-120"/>
              </a:rPr>
              <a:t>似</a:t>
            </a:r>
            <a:r>
              <a:rPr lang="en-US" altLang="zh-TW" sz="4000" spc="-30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只是</a:t>
            </a:r>
            <a:r>
              <a:rPr lang="zh-TW" altLang="zh-HK" sz="4000" spc="-300" dirty="0">
                <a:ea typeface="華康龍門石碑" panose="03000709000000000000" pitchFamily="65" charset="-120"/>
              </a:rPr>
              <a:t>沒有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罪</a:t>
            </a:r>
            <a:r>
              <a:rPr lang="en-US" altLang="zh-TW" sz="4000" spc="-300" dirty="0" smtClean="0">
                <a:ea typeface="華康龍門石碑" panose="03000709000000000000" pitchFamily="65" charset="-120"/>
              </a:rPr>
              <a:t>.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我們</a:t>
            </a:r>
            <a:r>
              <a:rPr lang="zh-TW" altLang="zh-HK" sz="4000" spc="-300" dirty="0">
                <a:ea typeface="華康龍門石碑" panose="03000709000000000000" pitchFamily="65" charset="-120"/>
              </a:rPr>
              <a:t>也應努力作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完人</a:t>
            </a:r>
            <a:r>
              <a:rPr lang="en-US" altLang="zh-TW" sz="4000" spc="-30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「</a:t>
            </a:r>
            <a:r>
              <a:rPr lang="zh-TW" altLang="zh-HK" sz="4000" spc="-300" dirty="0">
                <a:solidFill>
                  <a:srgbClr val="0000FF"/>
                </a:solidFill>
                <a:ea typeface="華康龍門石碑" panose="03000709000000000000" pitchFamily="65" charset="-120"/>
              </a:rPr>
              <a:t>扎根</a:t>
            </a:r>
            <a:r>
              <a:rPr lang="zh-TW" altLang="zh-HK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信仰</a:t>
            </a:r>
            <a:r>
              <a:rPr lang="en-US" altLang="zh-TW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熱愛家庭</a:t>
            </a:r>
            <a:r>
              <a:rPr lang="en-US" altLang="zh-TW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投身社會</a:t>
            </a:r>
            <a:r>
              <a:rPr lang="en-US" altLang="zh-TW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胸懷祖國</a:t>
            </a:r>
            <a:r>
              <a:rPr lang="en-US" altLang="zh-TW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放眼世界</a:t>
            </a:r>
            <a:r>
              <a:rPr lang="en-US" altLang="zh-TW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0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注目</a:t>
            </a:r>
            <a:r>
              <a:rPr lang="zh-TW" altLang="zh-HK" sz="4000" spc="-300" dirty="0">
                <a:solidFill>
                  <a:srgbClr val="0000FF"/>
                </a:solidFill>
                <a:ea typeface="華康龍門石碑" panose="03000709000000000000" pitchFamily="65" charset="-120"/>
              </a:rPr>
              <a:t>永恆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」</a:t>
            </a:r>
            <a:r>
              <a:rPr lang="en-US" altLang="zh-TW" sz="4000" spc="-300" dirty="0" smtClean="0">
                <a:ea typeface="華康龍門石碑" panose="03000709000000000000" pitchFamily="65" charset="-120"/>
              </a:rPr>
              <a:t>; 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快樂</a:t>
            </a:r>
            <a:r>
              <a:rPr lang="zh-TW" altLang="zh-HK" sz="4000" spc="-300" dirty="0">
                <a:ea typeface="華康龍門石碑" panose="03000709000000000000" pitchFamily="65" charset="-120"/>
              </a:rPr>
              <a:t>而勇敢地面對人生的全部</a:t>
            </a:r>
            <a:r>
              <a:rPr lang="zh-TW" altLang="zh-HK" sz="4000" spc="-300" dirty="0" smtClean="0">
                <a:ea typeface="華康龍門石碑" panose="03000709000000000000" pitchFamily="65" charset="-120"/>
              </a:rPr>
              <a:t>挑戰</a:t>
            </a:r>
            <a:r>
              <a:rPr lang="en-US" altLang="zh-TW" sz="4000" spc="-300" dirty="0" smtClean="0">
                <a:ea typeface="華康龍門石碑" panose="03000709000000000000" pitchFamily="65" charset="-120"/>
              </a:rPr>
              <a:t>.</a:t>
            </a:r>
            <a:endParaRPr lang="zh-TW" altLang="zh-HK" sz="4000" spc="-300" dirty="0"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86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>
              <a:lnSpc>
                <a:spcPts val="5000"/>
              </a:lnSpc>
            </a:pPr>
            <a:endParaRPr lang="en-US" altLang="zh-TW" sz="3800" dirty="0" smtClean="0"/>
          </a:p>
          <a:p>
            <a:pPr algn="l">
              <a:lnSpc>
                <a:spcPts val="5000"/>
              </a:lnSpc>
            </a:pPr>
            <a:r>
              <a:rPr lang="zh-TW" altLang="zh-HK" sz="4000" dirty="0" smtClean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聖</a:t>
            </a:r>
            <a:r>
              <a:rPr lang="zh-TW" altLang="zh-HK" sz="4000" dirty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神聖</a:t>
            </a:r>
            <a:r>
              <a:rPr lang="zh-TW" altLang="zh-HK" sz="4000" dirty="0" smtClean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化</a:t>
            </a:r>
            <a:r>
              <a:rPr lang="en-US" altLang="zh-TW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.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天主</a:t>
            </a:r>
            <a:r>
              <a:rPr lang="zh-TW" altLang="zh-HK" sz="4000" dirty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的第三位是聖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神</a:t>
            </a:r>
            <a:r>
              <a:rPr lang="en-US" altLang="zh-TW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.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他</a:t>
            </a:r>
            <a:r>
              <a:rPr lang="zh-TW" altLang="zh-HK" sz="4000" dirty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給我們聖神七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恩</a:t>
            </a:r>
            <a:r>
              <a:rPr lang="en-US" altLang="zh-TW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,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類似</a:t>
            </a:r>
            <a:r>
              <a:rPr lang="zh-TW" altLang="zh-HK" sz="4000" dirty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中華文化的「智仁勇」三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達德</a:t>
            </a:r>
            <a:r>
              <a:rPr lang="en-US" altLang="zh-TW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,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使</a:t>
            </a:r>
            <a:r>
              <a:rPr lang="zh-TW" altLang="zh-HK" sz="4000" dirty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我們能圓滿回應天主的召</a:t>
            </a:r>
            <a:r>
              <a:rPr lang="zh-TW" altLang="zh-HK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叫</a:t>
            </a:r>
            <a:r>
              <a:rPr lang="en-US" altLang="zh-TW" sz="4000" dirty="0" smtClean="0"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成</a:t>
            </a:r>
            <a:r>
              <a:rPr lang="zh-TW" altLang="zh-HK" sz="4000" dirty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聖成</a:t>
            </a:r>
            <a:r>
              <a:rPr lang="zh-TW" altLang="zh-HK" sz="4000" dirty="0" smtClean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賢</a:t>
            </a:r>
            <a:r>
              <a:rPr lang="en-US" altLang="zh-TW" sz="4000" dirty="0" smtClean="0">
                <a:solidFill>
                  <a:srgbClr val="FF00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</a:rPr>
              <a:t>.</a:t>
            </a:r>
            <a:endParaRPr lang="zh-TW" altLang="zh-HK" sz="4000" dirty="0">
              <a:solidFill>
                <a:srgbClr val="FF0000"/>
              </a:solidFill>
              <a:latin typeface="華康新特明體(P)" panose="02020900000000000000" pitchFamily="18" charset="-120"/>
              <a:ea typeface="華康新特明體(P)" panose="02020900000000000000" pitchFamily="18" charset="-120"/>
            </a:endParaRPr>
          </a:p>
          <a:p>
            <a:pPr algn="l">
              <a:lnSpc>
                <a:spcPts val="5000"/>
              </a:lnSpc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住在我們的</a:t>
            </a:r>
            <a:r>
              <a:rPr lang="zh-TW" altLang="zh-HK" sz="40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良心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臨在於</a:t>
            </a:r>
            <a:r>
              <a:rPr lang="zh-TW" altLang="zh-HK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天地萬物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之中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要在靜默中聆聽聖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神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萬事萬物中找尋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4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86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/>
            <a:endParaRPr lang="en-US" altLang="zh-TW" sz="1100" dirty="0" smtClean="0"/>
          </a:p>
          <a:p>
            <a:pPr algn="l"/>
            <a:r>
              <a:rPr lang="zh-TW" altLang="zh-HK" sz="3600" dirty="0" smtClean="0">
                <a:ea typeface="華康新特明體" panose="02020909000000000000" pitchFamily="49" charset="-120"/>
              </a:rPr>
              <a:t>三位一體</a:t>
            </a:r>
            <a:r>
              <a:rPr lang="zh-TW" altLang="zh-HK" sz="3600" dirty="0">
                <a:ea typeface="華康新特明體" panose="02020909000000000000" pitchFamily="49" charset="-120"/>
              </a:rPr>
              <a:t>指的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是：聖父</a:t>
            </a:r>
            <a:r>
              <a:rPr lang="zh-TW" altLang="zh-HK" sz="3600" dirty="0">
                <a:ea typeface="華康新特明體" panose="02020909000000000000" pitchFamily="49" charset="-120"/>
              </a:rPr>
              <a:t>不是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聖子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聖子</a:t>
            </a:r>
            <a:r>
              <a:rPr lang="zh-TW" altLang="zh-HK" sz="3600" dirty="0">
                <a:ea typeface="華康新特明體" panose="02020909000000000000" pitchFamily="49" charset="-120"/>
              </a:rPr>
              <a:t>不是聖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神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</a:t>
            </a:r>
            <a:r>
              <a:rPr lang="zh-TW" altLang="zh-HK" sz="3600" dirty="0">
                <a:ea typeface="華康新特明體" panose="02020909000000000000" pitchFamily="49" charset="-120"/>
              </a:rPr>
              <a:t>神不是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聖父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;</a:t>
            </a:r>
            <a:r>
              <a:rPr lang="zh-TW" altLang="zh-HK" sz="3600" spc="300" dirty="0" smtClean="0">
                <a:ea typeface="華康新特明體" panose="02020909000000000000" pitchFamily="49" charset="-120"/>
              </a:rPr>
              <a:t>但</a:t>
            </a:r>
            <a:r>
              <a:rPr lang="zh-TW" altLang="zh-HK" sz="3600" spc="300" dirty="0">
                <a:ea typeface="華康新特明體" panose="02020909000000000000" pitchFamily="49" charset="-120"/>
              </a:rPr>
              <a:t>他們共融一起成了一個真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天主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,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一</a:t>
            </a:r>
            <a:r>
              <a:rPr lang="zh-TW" altLang="zh-HK" sz="3600" dirty="0">
                <a:ea typeface="華康新特明體" panose="02020909000000000000" pitchFamily="49" charset="-120"/>
              </a:rPr>
              <a:t>位</a:t>
            </a:r>
            <a:r>
              <a:rPr lang="zh-TW" altLang="zh-HK" sz="3600" dirty="0" smtClean="0">
                <a:ea typeface="華康新特明體" panose="02020909000000000000" pitchFamily="49" charset="-120"/>
              </a:rPr>
              <a:t>真神</a:t>
            </a:r>
            <a:r>
              <a:rPr lang="en-US" altLang="zh-TW" sz="3600" dirty="0" smtClean="0">
                <a:ea typeface="華康新特明體" panose="02020909000000000000" pitchFamily="49" charset="-120"/>
              </a:rPr>
              <a:t>.</a:t>
            </a:r>
            <a:endParaRPr lang="zh-TW" altLang="zh-HK" sz="3600" dirty="0">
              <a:ea typeface="華康新特明體" panose="02020909000000000000" pitchFamily="49" charset="-120"/>
            </a:endParaRPr>
          </a:p>
          <a:p>
            <a:pPr algn="l">
              <a:lnSpc>
                <a:spcPts val="4300"/>
              </a:lnSpc>
            </a:pPr>
            <a:r>
              <a:rPr lang="zh-TW" altLang="zh-HK" sz="4200" spc="-300" dirty="0" smtClean="0">
                <a:ea typeface="華康龍門石碑" panose="03000709000000000000" pitchFamily="65" charset="-120"/>
              </a:rPr>
              <a:t>應用</a:t>
            </a:r>
            <a:r>
              <a:rPr lang="zh-TW" altLang="zh-HK" sz="4200" spc="-300" dirty="0">
                <a:ea typeface="華康龍門石碑" panose="03000709000000000000" pitchFamily="65" charset="-120"/>
              </a:rPr>
              <a:t>在團體生活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上</a:t>
            </a:r>
            <a:r>
              <a:rPr lang="en-US" altLang="zh-TW" sz="4200" spc="-30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這</a:t>
            </a:r>
            <a:r>
              <a:rPr lang="zh-TW" altLang="zh-HK" sz="4200" spc="-300" dirty="0">
                <a:ea typeface="華康龍門石碑" panose="03000709000000000000" pitchFamily="65" charset="-120"/>
              </a:rPr>
              <a:t>叫「</a:t>
            </a:r>
            <a:r>
              <a:rPr lang="zh-TW" altLang="zh-HK" sz="4200" spc="-300" dirty="0">
                <a:solidFill>
                  <a:srgbClr val="FF0000"/>
                </a:solidFill>
                <a:ea typeface="華康龍門石碑" panose="03000709000000000000" pitchFamily="65" charset="-120"/>
              </a:rPr>
              <a:t>獨立而共融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」</a:t>
            </a:r>
            <a:r>
              <a:rPr lang="en-US" altLang="zh-TW" sz="4200" spc="-300" dirty="0" smtClean="0">
                <a:ea typeface="華康龍門石碑" panose="03000709000000000000" pitchFamily="65" charset="-120"/>
              </a:rPr>
              <a:t>.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人類</a:t>
            </a:r>
            <a:r>
              <a:rPr lang="zh-TW" altLang="zh-HK" sz="4200" spc="-300" dirty="0">
                <a:ea typeface="華康龍門石碑" panose="03000709000000000000" pitchFamily="65" charset="-120"/>
              </a:rPr>
              <a:t>本是一個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大家庭</a:t>
            </a:r>
            <a:r>
              <a:rPr lang="en-US" altLang="zh-TW" sz="4200" spc="-30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要</a:t>
            </a:r>
            <a:r>
              <a:rPr lang="zh-TW" altLang="zh-HK" sz="4200" spc="-300" dirty="0">
                <a:ea typeface="華康龍門石碑" panose="03000709000000000000" pitchFamily="65" charset="-120"/>
              </a:rPr>
              <a:t>達到真誠的共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融</a:t>
            </a:r>
            <a:r>
              <a:rPr lang="en-US" altLang="zh-TW" sz="4200" spc="-30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就要</a:t>
            </a:r>
            <a:r>
              <a:rPr lang="zh-TW" altLang="zh-HK" sz="4200" spc="-300" dirty="0">
                <a:ea typeface="華康龍門石碑" panose="03000709000000000000" pitchFamily="65" charset="-120"/>
              </a:rPr>
              <a:t>學到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求同存異</a:t>
            </a:r>
            <a:r>
              <a:rPr lang="en-US" altLang="zh-TW" sz="4200" spc="-300" dirty="0" smtClean="0"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要</a:t>
            </a:r>
            <a:r>
              <a:rPr lang="zh-TW" altLang="zh-HK" sz="4200" spc="-300" dirty="0">
                <a:ea typeface="華康龍門石碑" panose="03000709000000000000" pitchFamily="65" charset="-120"/>
              </a:rPr>
              <a:t>「</a:t>
            </a:r>
            <a:r>
              <a:rPr lang="zh-TW" altLang="zh-HK" sz="4200" spc="-300" dirty="0">
                <a:solidFill>
                  <a:srgbClr val="0000FF"/>
                </a:solidFill>
                <a:ea typeface="華康龍門石碑" panose="03000709000000000000" pitchFamily="65" charset="-120"/>
              </a:rPr>
              <a:t>肯定</a:t>
            </a:r>
            <a:r>
              <a:rPr lang="zh-TW" altLang="zh-HK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自己</a:t>
            </a:r>
            <a:r>
              <a:rPr lang="en-US" altLang="zh-TW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欣賞別人</a:t>
            </a:r>
            <a:r>
              <a:rPr lang="en-US" altLang="zh-TW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學習別人</a:t>
            </a:r>
            <a:r>
              <a:rPr lang="en-US" altLang="zh-TW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,</a:t>
            </a:r>
            <a:r>
              <a:rPr lang="zh-TW" altLang="zh-HK" sz="4200" spc="-300" dirty="0" smtClean="0">
                <a:solidFill>
                  <a:srgbClr val="0000FF"/>
                </a:solidFill>
                <a:ea typeface="華康龍門石碑" panose="03000709000000000000" pitchFamily="65" charset="-120"/>
              </a:rPr>
              <a:t>豐富</a:t>
            </a:r>
            <a:r>
              <a:rPr lang="zh-TW" altLang="zh-HK" sz="4200" spc="-300" dirty="0">
                <a:solidFill>
                  <a:srgbClr val="0000FF"/>
                </a:solidFill>
                <a:ea typeface="華康龍門石碑" panose="03000709000000000000" pitchFamily="65" charset="-120"/>
              </a:rPr>
              <a:t>自己</a:t>
            </a:r>
            <a:r>
              <a:rPr lang="zh-TW" altLang="zh-HK" sz="4200" spc="-300" dirty="0" smtClean="0">
                <a:ea typeface="華康龍門石碑" panose="03000709000000000000" pitchFamily="65" charset="-120"/>
              </a:rPr>
              <a:t>」</a:t>
            </a:r>
            <a:r>
              <a:rPr lang="en-US" altLang="zh-TW" sz="4000" spc="-300" dirty="0" smtClean="0">
                <a:ea typeface="華康龍門石碑" panose="03000709000000000000" pitchFamily="65" charset="-120"/>
              </a:rPr>
              <a:t>.</a:t>
            </a:r>
            <a:endParaRPr lang="zh-TW" altLang="zh-HK" sz="4000" spc="-300" dirty="0">
              <a:ea typeface="華康龍門石碑" panose="03000709000000000000" pitchFamily="65" charset="-120"/>
            </a:endParaRPr>
          </a:p>
          <a:p>
            <a:pPr algn="l"/>
            <a:r>
              <a:rPr lang="zh-TW" altLang="zh-HK" sz="36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3600" dirty="0">
                <a:ea typeface="華康儷中黑" panose="020B0509000000000000" pitchFamily="49" charset="-120"/>
              </a:rPr>
              <a:t>共融的基礎是「愛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因為</a:t>
            </a:r>
            <a:r>
              <a:rPr lang="zh-TW" altLang="zh-HK" sz="3600" dirty="0">
                <a:ea typeface="華康儷中黑" panose="020B0509000000000000" pitchFamily="49" charset="-120"/>
              </a:rPr>
              <a:t>「天主是愛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 algn="l"/>
            <a:r>
              <a:rPr lang="zh-TW" altLang="zh-HK" sz="3600" dirty="0" smtClean="0">
                <a:ea typeface="華康儷中黑" panose="020B0509000000000000" pitchFamily="49" charset="-120"/>
              </a:rPr>
              <a:t>學</a:t>
            </a:r>
            <a:r>
              <a:rPr lang="zh-TW" altLang="zh-HK" sz="3600" dirty="0">
                <a:ea typeface="華康儷中黑" panose="020B0509000000000000" pitchFamily="49" charset="-120"/>
              </a:rPr>
              <a:t>到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聖三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精神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人類</a:t>
            </a:r>
            <a:r>
              <a:rPr lang="zh-TW" altLang="zh-HK" sz="3600" dirty="0">
                <a:ea typeface="華康儷中黑" panose="020B0509000000000000" pitchFamily="49" charset="-120"/>
              </a:rPr>
              <a:t>才可以成為一個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大家庭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即</a:t>
            </a:r>
            <a:r>
              <a:rPr lang="zh-TW" altLang="zh-HK" sz="3600" dirty="0">
                <a:ea typeface="華康儷中黑" panose="020B0509000000000000" pitchFamily="49" charset="-120"/>
              </a:rPr>
              <a:t>基督宣講的「天國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86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447675" algn="l">
              <a:lnSpc>
                <a:spcPts val="3500"/>
              </a:lnSpc>
              <a:spcBef>
                <a:spcPts val="0"/>
              </a:spcBef>
            </a:pPr>
            <a:endParaRPr lang="en-US" altLang="zh-TW" sz="2800" dirty="0" smtClean="0">
              <a:ea typeface="華康儷中黑" panose="020B0509000000000000" pitchFamily="49" charset="-120"/>
            </a:endParaRPr>
          </a:p>
          <a:p>
            <a:pPr marL="447675" algn="l">
              <a:lnSpc>
                <a:spcPts val="3500"/>
              </a:lnSpc>
              <a:spcBef>
                <a:spcPts val="0"/>
              </a:spcBef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如果</a:t>
            </a:r>
            <a:r>
              <a:rPr lang="zh-TW" altLang="zh-HK" sz="2800" dirty="0">
                <a:ea typeface="華康儷中黑" panose="020B0509000000000000" pitchFamily="49" charset="-120"/>
              </a:rPr>
              <a:t>有人問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我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天主教</a:t>
            </a:r>
            <a:r>
              <a:rPr lang="zh-TW" altLang="zh-HK" sz="2800" dirty="0">
                <a:ea typeface="華康儷中黑" panose="020B0509000000000000" pitchFamily="49" charset="-120"/>
              </a:rPr>
              <a:t>是什麼？我會花三分鐘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時間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用以</a:t>
            </a:r>
            <a:r>
              <a:rPr lang="zh-TW" altLang="zh-HK" sz="2800" dirty="0">
                <a:ea typeface="華康儷中黑" panose="020B0509000000000000" pitchFamily="49" charset="-120"/>
              </a:rPr>
              <a:t>下</a:t>
            </a:r>
            <a:r>
              <a:rPr lang="en-US" altLang="zh-HK" sz="2800" dirty="0">
                <a:ea typeface="華康儷中黑" panose="020B0509000000000000" pitchFamily="49" charset="-120"/>
              </a:rPr>
              <a:t>600</a:t>
            </a:r>
            <a:r>
              <a:rPr lang="zh-TW" altLang="zh-HK" sz="2800" dirty="0">
                <a:ea typeface="華康儷中黑" panose="020B0509000000000000" pitchFamily="49" charset="-120"/>
              </a:rPr>
              <a:t>字回答：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spc="-100" dirty="0">
                <a:solidFill>
                  <a:srgbClr val="0000FF"/>
                </a:solidFill>
              </a:rPr>
              <a:t>If someone asks me, what is </a:t>
            </a:r>
            <a:r>
              <a:rPr lang="en-US" altLang="zh-HK" sz="3800" spc="-100" dirty="0" smtClean="0">
                <a:solidFill>
                  <a:srgbClr val="0000FF"/>
                </a:solidFill>
              </a:rPr>
              <a:t>Catholicism? </a:t>
            </a:r>
            <a:r>
              <a:rPr lang="en-US" altLang="zh-HK" sz="4000" spc="-150" dirty="0" smtClean="0">
                <a:solidFill>
                  <a:srgbClr val="0000FF"/>
                </a:solidFill>
              </a:rPr>
              <a:t/>
            </a:r>
            <a:br>
              <a:rPr lang="en-US" altLang="zh-HK" sz="4000" spc="-150" dirty="0" smtClean="0">
                <a:solidFill>
                  <a:srgbClr val="0000FF"/>
                </a:solidFill>
              </a:rPr>
            </a:br>
            <a:r>
              <a:rPr lang="en-US" altLang="zh-HK" sz="4000" dirty="0" smtClean="0">
                <a:solidFill>
                  <a:srgbClr val="0000FF"/>
                </a:solidFill>
              </a:rPr>
              <a:t>I </a:t>
            </a:r>
            <a:r>
              <a:rPr lang="en-US" altLang="zh-HK" sz="4000" dirty="0">
                <a:solidFill>
                  <a:srgbClr val="0000FF"/>
                </a:solidFill>
              </a:rPr>
              <a:t>will reply to him in 600 words </a:t>
            </a:r>
            <a:endParaRPr lang="en-US" altLang="zh-HK" sz="4000" dirty="0" smtClean="0">
              <a:solidFill>
                <a:srgbClr val="0000FF"/>
              </a:solidFill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4000" dirty="0" smtClean="0">
                <a:solidFill>
                  <a:srgbClr val="0000FF"/>
                </a:solidFill>
              </a:rPr>
              <a:t>within </a:t>
            </a:r>
            <a:r>
              <a:rPr lang="en-US" altLang="zh-HK" sz="4000" dirty="0">
                <a:solidFill>
                  <a:srgbClr val="0000FF"/>
                </a:solidFill>
              </a:rPr>
              <a:t>three minutes.</a:t>
            </a:r>
            <a:endParaRPr lang="zh-TW" altLang="zh-HK" sz="4000" dirty="0">
              <a:solidFill>
                <a:srgbClr val="0000FF"/>
              </a:solidFill>
            </a:endParaRP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en-US" altLang="zh-HK" sz="3600" dirty="0"/>
              <a:t> </a:t>
            </a:r>
            <a:endParaRPr lang="zh-TW" altLang="zh-HK" sz="3600" dirty="0"/>
          </a:p>
          <a:p>
            <a:pPr marL="447675" algn="l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2800" dirty="0">
                <a:ea typeface="華康儷中黑" panose="020B0509000000000000" pitchFamily="49" charset="-120"/>
              </a:rPr>
              <a:t>天主教信仰以天主聖三為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基礎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並</a:t>
            </a:r>
            <a:r>
              <a:rPr lang="zh-TW" altLang="zh-HK" sz="2800" dirty="0">
                <a:ea typeface="華康儷中黑" panose="020B0509000000000000" pitchFamily="49" charset="-120"/>
              </a:rPr>
              <a:t>要活出這三位一體的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精神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以</a:t>
            </a:r>
            <a:r>
              <a:rPr lang="zh-TW" altLang="zh-HK" sz="2800" dirty="0">
                <a:ea typeface="華康儷中黑" panose="020B0509000000000000" pitchFamily="49" charset="-120"/>
              </a:rPr>
              <a:t>獲得今生和來世的永恆真生命。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4000" dirty="0" smtClean="0"/>
              <a:t>Catholicism </a:t>
            </a:r>
            <a:r>
              <a:rPr lang="en-US" altLang="zh-HK" sz="4000" dirty="0"/>
              <a:t>has its basis on the Holy Trinity and it seeks to live out the </a:t>
            </a:r>
            <a:r>
              <a:rPr lang="en-US" altLang="zh-HK" sz="4000" b="1" dirty="0">
                <a:solidFill>
                  <a:srgbClr val="FF0000"/>
                </a:solidFill>
              </a:rPr>
              <a:t>Trinitarian spirit </a:t>
            </a:r>
            <a:r>
              <a:rPr lang="en-US" altLang="zh-HK" sz="4000" dirty="0"/>
              <a:t>so as to merit an </a:t>
            </a:r>
            <a:r>
              <a:rPr lang="en-US" altLang="zh-HK" sz="4000" dirty="0">
                <a:solidFill>
                  <a:srgbClr val="0000FF"/>
                </a:solidFill>
              </a:rPr>
              <a:t>eternal </a:t>
            </a:r>
            <a:r>
              <a:rPr lang="en-US" altLang="zh-HK" sz="4000" dirty="0" smtClean="0">
                <a:solidFill>
                  <a:srgbClr val="0000FF"/>
                </a:solidFill>
              </a:rPr>
              <a:t>life </a:t>
            </a:r>
            <a:r>
              <a:rPr lang="en-US" altLang="zh-HK" sz="4000" dirty="0"/>
              <a:t>in the present and future.</a:t>
            </a:r>
            <a:endParaRPr lang="zh-TW" altLang="zh-HK" sz="4000" dirty="0"/>
          </a:p>
          <a:p>
            <a:pPr algn="l">
              <a:lnSpc>
                <a:spcPts val="4000"/>
              </a:lnSpc>
              <a:spcBef>
                <a:spcPts val="0"/>
              </a:spcBef>
            </a:pP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478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endParaRPr lang="en-US" altLang="zh-TW" dirty="0" smtClean="0"/>
          </a:p>
          <a:p>
            <a:pPr indent="180975"/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聖三就是：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聖父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聖子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神。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天主教徒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/>
            </a:r>
            <a:b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劃十字聖號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就是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宣認這聖三的信仰。</a:t>
            </a:r>
          </a:p>
          <a:p>
            <a:pPr marL="85725" indent="-85725"/>
            <a:r>
              <a:rPr lang="en-US" altLang="zh-HK" sz="4400" dirty="0" smtClean="0"/>
              <a:t> The Holy Trinity comprises the </a:t>
            </a:r>
            <a:r>
              <a:rPr lang="en-US" altLang="zh-HK" sz="4400" dirty="0" smtClean="0">
                <a:solidFill>
                  <a:srgbClr val="FF0000"/>
                </a:solidFill>
              </a:rPr>
              <a:t>Father</a:t>
            </a:r>
            <a:r>
              <a:rPr lang="en-US" altLang="zh-HK" sz="4400" dirty="0" smtClean="0"/>
              <a:t>, the </a:t>
            </a:r>
            <a:r>
              <a:rPr lang="en-US" altLang="zh-HK" sz="4400" dirty="0" smtClean="0">
                <a:solidFill>
                  <a:srgbClr val="FF0000"/>
                </a:solidFill>
              </a:rPr>
              <a:t>Son</a:t>
            </a:r>
            <a:r>
              <a:rPr lang="en-US" altLang="zh-HK" sz="4400" dirty="0" smtClean="0"/>
              <a:t>, and the </a:t>
            </a:r>
            <a:br>
              <a:rPr lang="en-US" altLang="zh-HK" sz="4400" dirty="0" smtClean="0"/>
            </a:br>
            <a:r>
              <a:rPr lang="en-US" altLang="zh-HK" sz="4400" dirty="0" smtClean="0">
                <a:solidFill>
                  <a:srgbClr val="FF0000"/>
                </a:solidFill>
              </a:rPr>
              <a:t>Holy</a:t>
            </a:r>
            <a:r>
              <a:rPr lang="en-US" altLang="zh-HK" sz="4400" dirty="0" smtClean="0"/>
              <a:t> </a:t>
            </a:r>
            <a:r>
              <a:rPr lang="en-US" altLang="zh-HK" sz="4400" dirty="0" smtClean="0">
                <a:solidFill>
                  <a:srgbClr val="FF0000"/>
                </a:solidFill>
              </a:rPr>
              <a:t>Spirit</a:t>
            </a:r>
            <a:r>
              <a:rPr lang="en-US" altLang="zh-HK" sz="4400" dirty="0" smtClean="0"/>
              <a:t>. When the Catholic faithful make the </a:t>
            </a:r>
            <a:r>
              <a:rPr lang="en-US" altLang="zh-HK" sz="4400" dirty="0" smtClean="0">
                <a:solidFill>
                  <a:srgbClr val="0000FF"/>
                </a:solidFill>
              </a:rPr>
              <a:t>sign of the cross</a:t>
            </a:r>
            <a:r>
              <a:rPr lang="en-US" altLang="zh-HK" sz="4400" dirty="0" smtClean="0"/>
              <a:t>, they are </a:t>
            </a:r>
            <a:r>
              <a:rPr lang="en-US" altLang="zh-HK" sz="4400" dirty="0" smtClean="0">
                <a:solidFill>
                  <a:srgbClr val="FF0000"/>
                </a:solidFill>
              </a:rPr>
              <a:t>professing their faith </a:t>
            </a:r>
            <a:r>
              <a:rPr lang="en-US" altLang="zh-HK" sz="4400" dirty="0" smtClean="0"/>
              <a:t/>
            </a:r>
            <a:br>
              <a:rPr lang="en-US" altLang="zh-HK" sz="4400" dirty="0" smtClean="0"/>
            </a:br>
            <a:r>
              <a:rPr lang="en-US" altLang="zh-HK" sz="4400" dirty="0" smtClean="0"/>
              <a:t>       </a:t>
            </a:r>
            <a:r>
              <a:rPr lang="en-US" altLang="zh-HK" sz="4400" b="1" dirty="0" smtClean="0">
                <a:solidFill>
                  <a:srgbClr val="FF0000"/>
                </a:solidFill>
              </a:rPr>
              <a:t>in </a:t>
            </a:r>
            <a:r>
              <a:rPr lang="en-US" altLang="zh-HK" sz="4400" b="1" dirty="0">
                <a:solidFill>
                  <a:srgbClr val="FF0000"/>
                </a:solidFill>
              </a:rPr>
              <a:t>the Holy Trinity</a:t>
            </a:r>
            <a:r>
              <a:rPr lang="en-US" altLang="zh-HK" sz="4400" dirty="0">
                <a:solidFill>
                  <a:srgbClr val="0000FF"/>
                </a:solidFill>
              </a:rPr>
              <a:t>.</a:t>
            </a:r>
            <a:endParaRPr lang="zh-TW" altLang="zh-HK" sz="4400" dirty="0">
              <a:solidFill>
                <a:srgbClr val="0000FF"/>
              </a:solidFill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361950" algn="l"/>
            <a:endParaRPr lang="en-US" altLang="zh-TW" sz="10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1950" algn="l"/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聖父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創造。這有雙重意義。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第一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這個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世界由天主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創造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是世界的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主人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只是管家。我們不能污染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還要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讓大地的一切給所有人享用；人與人之間或國與國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之間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都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不應出現貧富懸殊的現象。</a:t>
            </a:r>
          </a:p>
          <a:p>
            <a:pPr>
              <a:lnSpc>
                <a:spcPts val="4000"/>
              </a:lnSpc>
            </a:pPr>
            <a:r>
              <a:rPr lang="en-US" altLang="zh-HK" sz="3600" b="1" spc="-150" dirty="0">
                <a:solidFill>
                  <a:srgbClr val="FF0000"/>
                </a:solidFill>
              </a:rPr>
              <a:t>THE FATHER CREATES</a:t>
            </a:r>
            <a:r>
              <a:rPr lang="en-US" altLang="zh-HK" sz="4000" b="1" spc="-150" dirty="0">
                <a:solidFill>
                  <a:srgbClr val="FF0000"/>
                </a:solidFill>
              </a:rPr>
              <a:t>.</a:t>
            </a:r>
            <a:r>
              <a:rPr lang="en-US" altLang="zh-HK" sz="4000" dirty="0"/>
              <a:t> There is a twofold meaning to this. Firstly, the world is created by God, He is the master of the world and we are merely </a:t>
            </a:r>
            <a:r>
              <a:rPr lang="en-US" altLang="zh-HK" sz="4000" dirty="0">
                <a:solidFill>
                  <a:srgbClr val="FF0000"/>
                </a:solidFill>
              </a:rPr>
              <a:t>stewards.</a:t>
            </a:r>
            <a:r>
              <a:rPr lang="en-US" altLang="zh-HK" sz="4000" dirty="0"/>
              <a:t> Not only that we mustn’t </a:t>
            </a:r>
            <a:r>
              <a:rPr lang="en-US" altLang="zh-HK" sz="4000" dirty="0">
                <a:solidFill>
                  <a:srgbClr val="FF0000"/>
                </a:solidFill>
              </a:rPr>
              <a:t>pollute</a:t>
            </a:r>
            <a:r>
              <a:rPr lang="en-US" altLang="zh-HK" sz="4000" dirty="0"/>
              <a:t> the world, but we are to </a:t>
            </a:r>
            <a:r>
              <a:rPr lang="en-US" altLang="zh-HK" sz="4000" dirty="0">
                <a:solidFill>
                  <a:srgbClr val="FF0000"/>
                </a:solidFill>
              </a:rPr>
              <a:t>share</a:t>
            </a:r>
            <a:r>
              <a:rPr lang="en-US" altLang="zh-HK" sz="4000" dirty="0"/>
              <a:t> all that we have with everyone; there shouldn’t be a </a:t>
            </a:r>
            <a:r>
              <a:rPr lang="en-US" altLang="zh-HK" sz="4000" dirty="0">
                <a:solidFill>
                  <a:srgbClr val="FF0000"/>
                </a:solidFill>
              </a:rPr>
              <a:t>big disparity</a:t>
            </a:r>
            <a:r>
              <a:rPr lang="en-US" altLang="zh-HK" sz="4000" dirty="0"/>
              <a:t> in wealth between peoples and nations</a:t>
            </a:r>
            <a:r>
              <a:rPr lang="en-US" altLang="zh-HK" sz="4000" dirty="0" smtClean="0"/>
              <a:t>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447675" indent="-447675" algn="l">
              <a:lnSpc>
                <a:spcPts val="4000"/>
              </a:lnSpc>
            </a:pP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</a:p>
          <a:p>
            <a:pPr marL="447675" indent="-447675" algn="l">
              <a:lnSpc>
                <a:spcPts val="4000"/>
              </a:lnSpc>
            </a:pP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第二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、如果天主是「父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那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我們就都是他的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孩子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我們之間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不分種族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膚色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國籍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都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是兄弟姊妹。政治分歧和是非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善惡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都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不能消滅人類間的「骨肉情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</a:pPr>
            <a:r>
              <a:rPr lang="en-US" altLang="zh-HK" sz="4000" dirty="0"/>
              <a:t>Secondly, if we consider God as the </a:t>
            </a:r>
            <a:r>
              <a:rPr lang="en-US" altLang="zh-HK" sz="4000" b="1" dirty="0">
                <a:solidFill>
                  <a:srgbClr val="FF0000"/>
                </a:solidFill>
              </a:rPr>
              <a:t>Father</a:t>
            </a:r>
            <a:r>
              <a:rPr lang="en-US" altLang="zh-HK" sz="4000" dirty="0"/>
              <a:t>, then it follows that we are </a:t>
            </a:r>
            <a:r>
              <a:rPr lang="en-US" altLang="zh-HK" sz="4000" dirty="0">
                <a:solidFill>
                  <a:srgbClr val="FF0000"/>
                </a:solidFill>
              </a:rPr>
              <a:t>all his children</a:t>
            </a:r>
            <a:r>
              <a:rPr lang="en-US" altLang="zh-HK" sz="4000" dirty="0"/>
              <a:t> and there should be no discrimination among us whether by race, skin, or nationality, but we should be </a:t>
            </a:r>
            <a:r>
              <a:rPr lang="en-US" altLang="zh-HK" sz="4000" dirty="0">
                <a:solidFill>
                  <a:srgbClr val="FF0000"/>
                </a:solidFill>
              </a:rPr>
              <a:t>brothers and sisters </a:t>
            </a:r>
            <a:r>
              <a:rPr lang="en-US" altLang="zh-HK" sz="4000" dirty="0"/>
              <a:t>to each other</a:t>
            </a:r>
            <a:r>
              <a:rPr lang="en-US" altLang="zh-HK" sz="4000" dirty="0" smtClean="0"/>
              <a:t>.</a:t>
            </a:r>
            <a:endParaRPr lang="zh-TW" altLang="zh-HK" sz="4000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2E45C5AA-AFE6-4A4B-B78E-C57920D18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4:32-34,39-40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梅瑟對人民說：「你且考察，在你以前及過去的世代，從天主在地上造了人以來，由天這邊，到天那邊，是否有過像這樣的大事？又是否聽過像這樣的事？是否有一民族，如同你一樣，聽到了天主由火中說話的聲音，還仍然活著？或者，是否有過一個神，以災難、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47833BA7-5299-4597-8BE6-32B180CCB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AB6AA15-1C4F-498E-AB28-D5B40B1A9F6E}"/>
              </a:ext>
            </a:extLst>
          </p:cNvPr>
          <p:cNvSpPr txBox="1"/>
          <p:nvPr/>
        </p:nvSpPr>
        <p:spPr>
          <a:xfrm>
            <a:off x="7488237" y="621330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447675" algn="l">
              <a:lnSpc>
                <a:spcPts val="3800"/>
              </a:lnSpc>
            </a:pPr>
            <a:endParaRPr lang="en-US" altLang="zh-TW" sz="2800" dirty="0" smtClean="0">
              <a:ea typeface="華康儷中黑" panose="020B0509000000000000" pitchFamily="49" charset="-120"/>
            </a:endParaRPr>
          </a:p>
          <a:p>
            <a:pPr marL="447675" algn="l">
              <a:lnSpc>
                <a:spcPts val="3800"/>
              </a:lnSpc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聖子</a:t>
            </a:r>
            <a:r>
              <a:rPr lang="zh-TW" altLang="zh-HK" sz="2800" dirty="0">
                <a:ea typeface="華康儷中黑" panose="020B0509000000000000" pitchFamily="49" charset="-120"/>
              </a:rPr>
              <a:t>救贖。天主的第二位叫聖子，他為救贖我們，降生成人，死在十字架上。他是真天主又是真人，是</a:t>
            </a:r>
            <a:r>
              <a:rPr lang="en-US" altLang="zh-HK" sz="2800" dirty="0">
                <a:ea typeface="華康儷中黑" panose="020B0509000000000000" pitchFamily="49" charset="-120"/>
              </a:rPr>
              <a:t>100%</a:t>
            </a:r>
            <a:r>
              <a:rPr lang="zh-TW" altLang="zh-HK" sz="2800" dirty="0">
                <a:ea typeface="華康儷中黑" panose="020B0509000000000000" pitchFamily="49" charset="-120"/>
              </a:rPr>
              <a:t>的人、完人。</a:t>
            </a:r>
          </a:p>
          <a:p>
            <a:pPr>
              <a:lnSpc>
                <a:spcPts val="4600"/>
              </a:lnSpc>
            </a:pPr>
            <a:r>
              <a:rPr lang="en-US" altLang="zh-HK" sz="4000" b="1" dirty="0">
                <a:solidFill>
                  <a:srgbClr val="FF0000"/>
                </a:solidFill>
              </a:rPr>
              <a:t>THE SON REDEEMS</a:t>
            </a:r>
            <a:r>
              <a:rPr lang="en-US" altLang="zh-HK" sz="4000" dirty="0"/>
              <a:t>. </a:t>
            </a:r>
            <a:r>
              <a:rPr lang="en-US" altLang="zh-HK" sz="4400" dirty="0"/>
              <a:t>The second person in the Holy Trinity is the Son. He was born unto the world as a man and </a:t>
            </a:r>
            <a:r>
              <a:rPr lang="en-US" altLang="zh-HK" sz="4400" dirty="0">
                <a:solidFill>
                  <a:srgbClr val="FF0000"/>
                </a:solidFill>
              </a:rPr>
              <a:t>died on the Cross </a:t>
            </a:r>
            <a:r>
              <a:rPr lang="en-US" altLang="zh-HK" sz="4400" dirty="0"/>
              <a:t>for the sake of saving us. He is truly God and truly man, a </a:t>
            </a:r>
            <a:r>
              <a:rPr lang="en-US" altLang="zh-HK" sz="4400" dirty="0">
                <a:solidFill>
                  <a:srgbClr val="FF0000"/>
                </a:solidFill>
              </a:rPr>
              <a:t>100 percent man </a:t>
            </a:r>
            <a:r>
              <a:rPr lang="en-US" altLang="zh-HK" sz="4400" dirty="0"/>
              <a:t>and a perfect man</a:t>
            </a:r>
            <a:r>
              <a:rPr lang="en-US" altLang="zh-HK" sz="4400" dirty="0" smtClean="0"/>
              <a:t>.</a:t>
            </a:r>
            <a:endParaRPr lang="zh-TW" altLang="zh-HK" sz="4400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447675" algn="l"/>
            <a:endParaRPr lang="en-US" altLang="zh-TW" sz="1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47675" algn="l">
              <a:lnSpc>
                <a:spcPts val="3700"/>
              </a:lnSpc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在各方面與我們相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只是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沒有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罪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也應努力作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完人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扎根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信仰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熱愛家庭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投身社會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胸懷祖國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放眼世界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注目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永恆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快樂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而勇敢地面對人生的全部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挑戰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>
              <a:lnSpc>
                <a:spcPts val="4600"/>
              </a:lnSpc>
            </a:pPr>
            <a:r>
              <a:rPr lang="en-US" altLang="zh-HK" sz="4000" b="1" dirty="0">
                <a:solidFill>
                  <a:srgbClr val="0000FF"/>
                </a:solidFill>
              </a:rPr>
              <a:t>He is like us </a:t>
            </a:r>
            <a:r>
              <a:rPr lang="en-US" altLang="zh-HK" sz="4000" dirty="0"/>
              <a:t>in every respect except in sin. We must therefore try our best to be </a:t>
            </a:r>
            <a:r>
              <a:rPr lang="en-US" altLang="zh-HK" sz="4000" b="1" dirty="0">
                <a:solidFill>
                  <a:srgbClr val="0000FF"/>
                </a:solidFill>
              </a:rPr>
              <a:t>people of perfection</a:t>
            </a:r>
            <a:r>
              <a:rPr lang="en-US" altLang="zh-HK" sz="4000" dirty="0"/>
              <a:t>; anchor our </a:t>
            </a:r>
            <a:r>
              <a:rPr lang="en-US" altLang="zh-HK" sz="4000" dirty="0">
                <a:solidFill>
                  <a:srgbClr val="FF0000"/>
                </a:solidFill>
              </a:rPr>
              <a:t>faith</a:t>
            </a:r>
            <a:r>
              <a:rPr lang="en-US" altLang="zh-HK" sz="4000" dirty="0"/>
              <a:t>, love our </a:t>
            </a:r>
            <a:r>
              <a:rPr lang="en-US" altLang="zh-HK" sz="4000" dirty="0">
                <a:solidFill>
                  <a:srgbClr val="FF0000"/>
                </a:solidFill>
              </a:rPr>
              <a:t>family</a:t>
            </a:r>
            <a:r>
              <a:rPr lang="en-US" altLang="zh-HK" sz="4000" dirty="0"/>
              <a:t>, engage with </a:t>
            </a:r>
            <a:r>
              <a:rPr lang="en-US" altLang="zh-HK" sz="4000" dirty="0">
                <a:solidFill>
                  <a:srgbClr val="FF0000"/>
                </a:solidFill>
              </a:rPr>
              <a:t>society</a:t>
            </a:r>
            <a:r>
              <a:rPr lang="en-US" altLang="zh-HK" sz="4000" dirty="0"/>
              <a:t>, embrace our </a:t>
            </a:r>
            <a:r>
              <a:rPr lang="en-US" altLang="zh-HK" sz="4000" dirty="0">
                <a:solidFill>
                  <a:srgbClr val="FF0000"/>
                </a:solidFill>
              </a:rPr>
              <a:t>motherland</a:t>
            </a:r>
            <a:r>
              <a:rPr lang="en-US" altLang="zh-HK" sz="4000" dirty="0"/>
              <a:t>, look out onto the </a:t>
            </a:r>
            <a:r>
              <a:rPr lang="en-US" altLang="zh-HK" sz="4000" dirty="0">
                <a:solidFill>
                  <a:srgbClr val="FF0000"/>
                </a:solidFill>
              </a:rPr>
              <a:t>world</a:t>
            </a:r>
            <a:r>
              <a:rPr lang="en-US" altLang="zh-HK" sz="4000" dirty="0"/>
              <a:t>, gaze into </a:t>
            </a:r>
            <a:r>
              <a:rPr lang="en-US" altLang="zh-HK" sz="4000" dirty="0">
                <a:solidFill>
                  <a:srgbClr val="FF0000"/>
                </a:solidFill>
              </a:rPr>
              <a:t>eternity</a:t>
            </a:r>
            <a:r>
              <a:rPr lang="en-US" altLang="zh-HK" sz="4000" dirty="0" smtClean="0"/>
              <a:t>.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447675" indent="-447675" algn="l"/>
            <a:endParaRPr lang="en-US" altLang="zh-TW" sz="9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47675" indent="-447675" algn="l">
              <a:lnSpc>
                <a:spcPts val="3900"/>
              </a:lnSpc>
            </a:pP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聖神聖化。天主的第三位是聖神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他給我們聖神七恩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類似中華文化的「智仁勇」三達德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使我們能圓滿回應天主的召叫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成聖成賢。</a:t>
            </a:r>
          </a:p>
          <a:p>
            <a:pPr>
              <a:lnSpc>
                <a:spcPts val="4600"/>
              </a:lnSpc>
            </a:pPr>
            <a:r>
              <a:rPr lang="en-US" altLang="zh-HK" sz="4000" b="1" spc="-150" dirty="0" smtClean="0">
                <a:solidFill>
                  <a:srgbClr val="FF0000"/>
                </a:solidFill>
              </a:rPr>
              <a:t>THE </a:t>
            </a:r>
            <a:r>
              <a:rPr lang="en-US" altLang="zh-HK" sz="4000" b="1" spc="-150" dirty="0">
                <a:solidFill>
                  <a:srgbClr val="FF0000"/>
                </a:solidFill>
              </a:rPr>
              <a:t>HOLY SPIRIT SANCTIFIES</a:t>
            </a:r>
            <a:r>
              <a:rPr lang="en-US" altLang="zh-HK" sz="4000" dirty="0"/>
              <a:t>. </a:t>
            </a:r>
            <a:r>
              <a:rPr lang="en-US" altLang="zh-HK" sz="4200" dirty="0"/>
              <a:t>The third person of the Trinity is the Holy Spirit. It gives us the </a:t>
            </a:r>
            <a:r>
              <a:rPr lang="en-US" altLang="zh-HK" sz="4200" dirty="0">
                <a:solidFill>
                  <a:srgbClr val="FF0000"/>
                </a:solidFill>
              </a:rPr>
              <a:t>Seven Fruits </a:t>
            </a:r>
            <a:r>
              <a:rPr lang="en-US" altLang="zh-HK" sz="4200" dirty="0"/>
              <a:t>of the Holy Spirit, </a:t>
            </a:r>
            <a:r>
              <a:rPr lang="en-US" altLang="zh-HK" sz="4000" spc="-150" dirty="0"/>
              <a:t>just like the three Chinese </a:t>
            </a:r>
            <a:r>
              <a:rPr lang="en-US" altLang="zh-HK" sz="4000" dirty="0"/>
              <a:t>virtues of </a:t>
            </a:r>
            <a:r>
              <a:rPr lang="en-US" altLang="zh-HK" sz="4000" dirty="0">
                <a:solidFill>
                  <a:srgbClr val="0000FF"/>
                </a:solidFill>
              </a:rPr>
              <a:t>Wisdom</a:t>
            </a:r>
            <a:r>
              <a:rPr lang="en-US" altLang="zh-HK" sz="4000" dirty="0"/>
              <a:t>, </a:t>
            </a:r>
            <a:r>
              <a:rPr lang="en-US" altLang="zh-HK" sz="4000" dirty="0">
                <a:solidFill>
                  <a:srgbClr val="0000FF"/>
                </a:solidFill>
              </a:rPr>
              <a:t>Benevolence</a:t>
            </a:r>
            <a:r>
              <a:rPr lang="en-US" altLang="zh-HK" sz="4000" dirty="0"/>
              <a:t>, and </a:t>
            </a:r>
            <a:r>
              <a:rPr lang="en-US" altLang="zh-HK" sz="4000" spc="-150" dirty="0">
                <a:solidFill>
                  <a:srgbClr val="0000FF"/>
                </a:solidFill>
              </a:rPr>
              <a:t>Courage</a:t>
            </a:r>
            <a:r>
              <a:rPr lang="en-US" altLang="zh-HK" sz="4000" spc="-150" dirty="0"/>
              <a:t>; </a:t>
            </a:r>
            <a:r>
              <a:rPr lang="en-US" altLang="zh-HK" sz="4200" dirty="0"/>
              <a:t>it enables us to perfectly respond to God’s call of becoming </a:t>
            </a:r>
            <a:r>
              <a:rPr lang="en-US" altLang="zh-HK" sz="4200" dirty="0" smtClean="0"/>
              <a:t/>
            </a:r>
            <a:br>
              <a:rPr lang="en-US" altLang="zh-HK" sz="4200" dirty="0" smtClean="0"/>
            </a:br>
            <a:r>
              <a:rPr lang="en-US" altLang="zh-HK" sz="4200" dirty="0" smtClean="0"/>
              <a:t>    </a:t>
            </a:r>
            <a:r>
              <a:rPr lang="en-US" altLang="zh-HK" sz="4200" dirty="0" smtClean="0">
                <a:solidFill>
                  <a:srgbClr val="FF0000"/>
                </a:solidFill>
              </a:rPr>
              <a:t>saints </a:t>
            </a:r>
            <a:r>
              <a:rPr lang="en-US" altLang="zh-HK" sz="4200" dirty="0">
                <a:solidFill>
                  <a:srgbClr val="FF0000"/>
                </a:solidFill>
              </a:rPr>
              <a:t>and sages</a:t>
            </a:r>
            <a:r>
              <a:rPr lang="en-US" altLang="zh-HK" sz="4200" dirty="0" smtClean="0">
                <a:solidFill>
                  <a:srgbClr val="FF0000"/>
                </a:solidFill>
              </a:rPr>
              <a:t>.</a:t>
            </a:r>
            <a:endParaRPr lang="zh-HK" altLang="en-US" sz="4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endParaRPr lang="en-US" altLang="zh-TW" sz="1800" dirty="0" smtClean="0"/>
          </a:p>
          <a:p>
            <a:pPr>
              <a:spcAft>
                <a:spcPts val="1200"/>
              </a:spcAft>
            </a:pP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住在我們的良心，也臨在於天地萬物之中。我們要在靜默中聆聽聖神，在萬事萬物中找尋他。</a:t>
            </a:r>
          </a:p>
          <a:p>
            <a:pPr>
              <a:spcBef>
                <a:spcPts val="0"/>
              </a:spcBef>
            </a:pPr>
            <a:r>
              <a:rPr lang="en-US" altLang="zh-HK" dirty="0"/>
              <a:t> </a:t>
            </a:r>
            <a:r>
              <a:rPr lang="en-US" altLang="zh-HK" sz="4400" dirty="0"/>
              <a:t>The Spirit dwells within our </a:t>
            </a:r>
            <a:r>
              <a:rPr lang="en-US" altLang="zh-HK" sz="4400" dirty="0">
                <a:solidFill>
                  <a:srgbClr val="FF0000"/>
                </a:solidFill>
              </a:rPr>
              <a:t>conscience</a:t>
            </a:r>
            <a:r>
              <a:rPr lang="en-US" altLang="zh-HK" sz="4400" dirty="0"/>
              <a:t> and is also </a:t>
            </a:r>
            <a:endParaRPr lang="en-US" altLang="zh-HK" sz="4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HK" sz="4400" dirty="0" smtClean="0"/>
              <a:t>present </a:t>
            </a:r>
            <a:r>
              <a:rPr lang="en-US" altLang="zh-HK" sz="4400" dirty="0"/>
              <a:t>in </a:t>
            </a:r>
            <a:r>
              <a:rPr lang="en-US" altLang="zh-HK" sz="4400" dirty="0">
                <a:solidFill>
                  <a:srgbClr val="FF0000"/>
                </a:solidFill>
              </a:rPr>
              <a:t>everything in the world</a:t>
            </a:r>
            <a:r>
              <a:rPr lang="en-US" altLang="zh-HK" sz="4400" dirty="0"/>
              <a:t>. </a:t>
            </a:r>
            <a:endParaRPr lang="en-US" altLang="zh-HK" sz="4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HK" sz="4400" dirty="0" smtClean="0"/>
              <a:t> </a:t>
            </a:r>
            <a:r>
              <a:rPr lang="en-US" altLang="zh-HK" sz="4400" dirty="0"/>
              <a:t>We must listen to the Holy Spirit </a:t>
            </a:r>
            <a:endParaRPr lang="en-US" altLang="zh-HK" sz="4400" dirty="0" smtClean="0"/>
          </a:p>
          <a:p>
            <a:pPr>
              <a:spcBef>
                <a:spcPts val="0"/>
              </a:spcBef>
            </a:pPr>
            <a:r>
              <a:rPr lang="en-US" altLang="zh-HK" sz="4400" dirty="0" smtClean="0"/>
              <a:t>in </a:t>
            </a:r>
            <a:r>
              <a:rPr lang="en-US" altLang="zh-HK" sz="4400" b="1" dirty="0">
                <a:solidFill>
                  <a:srgbClr val="0000FF"/>
                </a:solidFill>
              </a:rPr>
              <a:t>solitude</a:t>
            </a:r>
            <a:r>
              <a:rPr lang="en-US" altLang="zh-HK" sz="4400" dirty="0"/>
              <a:t> and </a:t>
            </a:r>
            <a:endParaRPr lang="en-US" altLang="zh-HK" sz="4400" dirty="0" smtClean="0"/>
          </a:p>
          <a:p>
            <a:pPr>
              <a:spcBef>
                <a:spcPts val="0"/>
              </a:spcBef>
            </a:pPr>
            <a:r>
              <a:rPr lang="en-US" altLang="zh-HK" sz="4400" dirty="0" smtClean="0"/>
              <a:t>seek </a:t>
            </a:r>
            <a:r>
              <a:rPr lang="en-US" altLang="zh-HK" sz="4400" dirty="0"/>
              <a:t>him out in </a:t>
            </a:r>
            <a:r>
              <a:rPr lang="en-US" altLang="zh-HK" sz="4400" b="1" dirty="0">
                <a:solidFill>
                  <a:srgbClr val="0000FF"/>
                </a:solidFill>
              </a:rPr>
              <a:t>all things</a:t>
            </a:r>
            <a:r>
              <a:rPr lang="en-US" altLang="zh-HK" sz="4400" dirty="0" smtClean="0"/>
              <a:t>.</a:t>
            </a:r>
            <a:endParaRPr lang="zh-TW" altLang="zh-HK" sz="4400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542925" indent="-542925">
              <a:lnSpc>
                <a:spcPts val="1680"/>
              </a:lnSpc>
            </a:pPr>
            <a:r>
              <a:rPr lang="en-US" altLang="zh-TW" sz="1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</a:t>
            </a:r>
          </a:p>
          <a:p>
            <a:pPr marL="542925" indent="-542925" algn="l">
              <a:spcAft>
                <a:spcPts val="1200"/>
              </a:spcAft>
            </a:pP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三位一體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指的是：聖父不是聖子、聖子不是聖神、聖神不是聖父；但他們共融一起成了一個真天主、一位真神。</a:t>
            </a:r>
          </a:p>
          <a:p>
            <a:pPr>
              <a:spcBef>
                <a:spcPts val="0"/>
              </a:spcBef>
            </a:pPr>
            <a:r>
              <a:rPr lang="en-US" altLang="zh-HK" sz="4400" dirty="0"/>
              <a:t>The Trinity means </a:t>
            </a:r>
            <a:endParaRPr lang="en-US" altLang="zh-HK" sz="4400" dirty="0" smtClean="0"/>
          </a:p>
          <a:p>
            <a:pPr>
              <a:spcBef>
                <a:spcPts val="0"/>
              </a:spcBef>
            </a:pPr>
            <a:r>
              <a:rPr lang="en-US" altLang="zh-HK" sz="4400" dirty="0" smtClean="0"/>
              <a:t>the </a:t>
            </a:r>
            <a:r>
              <a:rPr lang="en-US" altLang="zh-HK" sz="4400" dirty="0"/>
              <a:t>Father is </a:t>
            </a:r>
            <a:r>
              <a:rPr lang="en-US" altLang="zh-HK" sz="4400" dirty="0">
                <a:solidFill>
                  <a:srgbClr val="0000FF"/>
                </a:solidFill>
              </a:rPr>
              <a:t>not</a:t>
            </a:r>
            <a:r>
              <a:rPr lang="en-US" altLang="zh-HK" sz="4400" dirty="0"/>
              <a:t> the Son, </a:t>
            </a:r>
            <a:endParaRPr lang="en-US" altLang="zh-HK" sz="4400" dirty="0" smtClean="0"/>
          </a:p>
          <a:p>
            <a:pPr>
              <a:spcBef>
                <a:spcPts val="0"/>
              </a:spcBef>
            </a:pPr>
            <a:r>
              <a:rPr lang="en-US" altLang="zh-HK" sz="4400" dirty="0" smtClean="0"/>
              <a:t>the </a:t>
            </a:r>
            <a:r>
              <a:rPr lang="en-US" altLang="zh-HK" sz="4400" dirty="0"/>
              <a:t>Son is </a:t>
            </a:r>
            <a:r>
              <a:rPr lang="en-US" altLang="zh-HK" sz="4400" dirty="0">
                <a:solidFill>
                  <a:srgbClr val="0000FF"/>
                </a:solidFill>
              </a:rPr>
              <a:t>not</a:t>
            </a:r>
            <a:r>
              <a:rPr lang="en-US" altLang="zh-HK" sz="4400" dirty="0"/>
              <a:t> the Holy Spirit, </a:t>
            </a:r>
            <a:endParaRPr lang="en-US" altLang="zh-HK" sz="4400" dirty="0" smtClean="0"/>
          </a:p>
          <a:p>
            <a:pPr>
              <a:spcBef>
                <a:spcPts val="0"/>
              </a:spcBef>
            </a:pPr>
            <a:r>
              <a:rPr lang="en-US" altLang="zh-HK" sz="4400" dirty="0" smtClean="0"/>
              <a:t>The </a:t>
            </a:r>
            <a:r>
              <a:rPr lang="en-US" altLang="zh-HK" sz="4400" dirty="0"/>
              <a:t>Holy Spirit is </a:t>
            </a:r>
            <a:r>
              <a:rPr lang="en-US" altLang="zh-HK" sz="4400" dirty="0">
                <a:solidFill>
                  <a:srgbClr val="0000FF"/>
                </a:solidFill>
              </a:rPr>
              <a:t>not</a:t>
            </a:r>
            <a:r>
              <a:rPr lang="en-US" altLang="zh-HK" sz="4400" dirty="0"/>
              <a:t> the Father; </a:t>
            </a:r>
            <a:endParaRPr lang="en-US" altLang="zh-HK" sz="4400" dirty="0" smtClean="0"/>
          </a:p>
          <a:p>
            <a:pPr>
              <a:spcBef>
                <a:spcPts val="0"/>
              </a:spcBef>
            </a:pPr>
            <a:r>
              <a:rPr lang="en-US" altLang="zh-HK" sz="4400" dirty="0" smtClean="0"/>
              <a:t>but </a:t>
            </a:r>
            <a:r>
              <a:rPr lang="en-US" altLang="zh-HK" sz="4400" dirty="0"/>
              <a:t>in </a:t>
            </a:r>
            <a:r>
              <a:rPr lang="en-US" altLang="zh-HK" sz="4400" b="1" dirty="0">
                <a:solidFill>
                  <a:srgbClr val="FF0000"/>
                </a:solidFill>
              </a:rPr>
              <a:t>communion</a:t>
            </a:r>
            <a:r>
              <a:rPr lang="en-US" altLang="zh-HK" sz="4400" dirty="0"/>
              <a:t>, they become one </a:t>
            </a:r>
            <a:r>
              <a:rPr lang="en-US" altLang="zh-HK" sz="4400" dirty="0" err="1" smtClean="0"/>
              <a:t>God,</a:t>
            </a:r>
            <a:r>
              <a:rPr lang="en-US" altLang="zh-HK" sz="4400" b="1" dirty="0" err="1" smtClean="0">
                <a:solidFill>
                  <a:srgbClr val="FF0000"/>
                </a:solidFill>
              </a:rPr>
              <a:t>one</a:t>
            </a:r>
            <a:r>
              <a:rPr lang="en-US" altLang="zh-HK" sz="4400" b="1" dirty="0" smtClean="0">
                <a:solidFill>
                  <a:srgbClr val="FF0000"/>
                </a:solidFill>
              </a:rPr>
              <a:t> </a:t>
            </a:r>
            <a:r>
              <a:rPr lang="en-US" altLang="zh-HK" sz="4400" b="1" dirty="0">
                <a:solidFill>
                  <a:srgbClr val="FF0000"/>
                </a:solidFill>
              </a:rPr>
              <a:t>true </a:t>
            </a:r>
            <a:r>
              <a:rPr lang="en-US" altLang="zh-HK" sz="4400" b="1" dirty="0" smtClean="0">
                <a:solidFill>
                  <a:srgbClr val="FF0000"/>
                </a:solidFill>
              </a:rPr>
              <a:t>almighty God</a:t>
            </a:r>
            <a:r>
              <a:rPr lang="en-US" altLang="zh-HK" sz="4400" dirty="0" smtClean="0"/>
              <a:t>.</a:t>
            </a:r>
            <a:endParaRPr lang="zh-TW" altLang="zh-HK" sz="4400" dirty="0"/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pPr marL="447675" algn="l"/>
            <a:endParaRPr lang="en-US" altLang="zh-TW" sz="12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47675" algn="l"/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應用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在團體生活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上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叫「獨立而共融」。人類本是一個大家庭，要達到真誠的共融，就要學到求同存異，要「肯定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自己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欣賞別人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學習別人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豐富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自己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</a:pPr>
            <a:r>
              <a:rPr lang="en-US" altLang="zh-HK" sz="4000" dirty="0"/>
              <a:t>Applying the Trinitarian spirit to the lives of the Christian communities, this is called </a:t>
            </a:r>
            <a:r>
              <a:rPr lang="en-US" altLang="zh-HK" sz="4000" dirty="0">
                <a:solidFill>
                  <a:srgbClr val="FF0000"/>
                </a:solidFill>
              </a:rPr>
              <a:t>independence but in communion</a:t>
            </a:r>
            <a:r>
              <a:rPr lang="en-US" altLang="zh-HK" sz="4000" dirty="0"/>
              <a:t>. Human beings are intrinsically one big family; to learn true communion, we must learn to </a:t>
            </a:r>
            <a:r>
              <a:rPr lang="en-US" altLang="zh-HK" sz="4000" b="1" dirty="0">
                <a:solidFill>
                  <a:srgbClr val="FF0000"/>
                </a:solidFill>
              </a:rPr>
              <a:t>live with differences</a:t>
            </a:r>
            <a:r>
              <a:rPr lang="en-US" altLang="zh-HK" sz="4000" dirty="0"/>
              <a:t>, we must </a:t>
            </a:r>
            <a:r>
              <a:rPr lang="en-US" altLang="zh-HK" sz="4000" dirty="0">
                <a:solidFill>
                  <a:srgbClr val="0000FF"/>
                </a:solidFill>
              </a:rPr>
              <a:t>assert ourselves while appreciating others, </a:t>
            </a:r>
            <a:r>
              <a:rPr lang="en-US" altLang="zh-HK" sz="4000" dirty="0">
                <a:solidFill>
                  <a:srgbClr val="FF0000"/>
                </a:solidFill>
              </a:rPr>
              <a:t>learn</a:t>
            </a:r>
            <a:r>
              <a:rPr lang="en-US" altLang="zh-HK" sz="4000" dirty="0">
                <a:solidFill>
                  <a:srgbClr val="0000FF"/>
                </a:solidFill>
              </a:rPr>
              <a:t> </a:t>
            </a:r>
            <a:r>
              <a:rPr lang="en-US" altLang="zh-HK" sz="4000" dirty="0">
                <a:solidFill>
                  <a:srgbClr val="FF0000"/>
                </a:solidFill>
              </a:rPr>
              <a:t>from others</a:t>
            </a:r>
            <a:r>
              <a:rPr lang="en-US" altLang="zh-HK" sz="4000" dirty="0">
                <a:solidFill>
                  <a:srgbClr val="0000FF"/>
                </a:solidFill>
              </a:rPr>
              <a:t> in order to enrich </a:t>
            </a:r>
            <a:r>
              <a:rPr lang="en-US" altLang="zh-HK" sz="4000" dirty="0" smtClean="0">
                <a:solidFill>
                  <a:srgbClr val="0000FF"/>
                </a:solidFill>
              </a:rPr>
              <a:t>ourselves.</a:t>
            </a:r>
            <a:endParaRPr lang="zh-HK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endParaRPr lang="en-US" altLang="zh-TW" sz="16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共融的基礎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是愛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因為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「天主是愛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dirty="0" smtClean="0"/>
              <a:t>.</a:t>
            </a:r>
            <a:endParaRPr lang="zh-TW" altLang="zh-HK" dirty="0"/>
          </a:p>
          <a:p>
            <a:r>
              <a:rPr lang="en-US" altLang="zh-HK" sz="4000" dirty="0"/>
              <a:t>The basis of communion is Love, </a:t>
            </a:r>
            <a:endParaRPr lang="en-US" altLang="zh-HK" sz="4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4000" dirty="0" smtClean="0"/>
              <a:t>for </a:t>
            </a:r>
            <a:r>
              <a:rPr lang="en-US" altLang="zh-HK" sz="4000" b="1" dirty="0">
                <a:solidFill>
                  <a:srgbClr val="FF0000"/>
                </a:solidFill>
              </a:rPr>
              <a:t>GOD IS LOVE</a:t>
            </a:r>
            <a:r>
              <a:rPr lang="en-US" altLang="zh-HK" sz="4000" dirty="0"/>
              <a:t>.</a:t>
            </a:r>
            <a:endParaRPr lang="zh-TW" altLang="zh-HK" sz="4000" dirty="0"/>
          </a:p>
          <a:p>
            <a:pPr marL="542925" indent="-542925" algn="l">
              <a:spcBef>
                <a:spcPts val="0"/>
              </a:spcBef>
              <a:spcAft>
                <a:spcPts val="600"/>
              </a:spcAft>
            </a:pPr>
            <a:r>
              <a:rPr lang="en-US" altLang="zh-HK" sz="4000" dirty="0"/>
              <a:t> </a:t>
            </a:r>
            <a:r>
              <a:rPr lang="en-US" altLang="zh-HK" sz="4000" dirty="0" smtClean="0"/>
              <a:t>   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學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到聖三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精神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人類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才可以成為一個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大家庭</a:t>
            </a:r>
            <a:r>
              <a:rPr lang="en-US" altLang="zh-TW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即</a:t>
            </a:r>
            <a:r>
              <a:rPr lang="zh-TW" altLang="zh-HK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基督宣講的「天國</a:t>
            </a:r>
            <a:r>
              <a:rPr lang="zh-TW" altLang="zh-HK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4000" dirty="0" smtClean="0"/>
              <a:t>.</a:t>
            </a:r>
            <a:endParaRPr lang="zh-TW" altLang="zh-HK" sz="4000" dirty="0"/>
          </a:p>
          <a:p>
            <a:pPr>
              <a:spcBef>
                <a:spcPts val="0"/>
              </a:spcBef>
            </a:pPr>
            <a:r>
              <a:rPr lang="en-US" altLang="zh-HK" sz="4000" dirty="0"/>
              <a:t>Only by learning from the Holy Trinity can the human race become </a:t>
            </a:r>
            <a:endParaRPr lang="en-US" altLang="zh-HK" sz="4000" dirty="0" smtClean="0"/>
          </a:p>
          <a:p>
            <a:pPr>
              <a:spcBef>
                <a:spcPts val="0"/>
              </a:spcBef>
            </a:pPr>
            <a:r>
              <a:rPr lang="en-US" altLang="zh-HK" sz="4000" b="1" dirty="0" smtClean="0">
                <a:solidFill>
                  <a:srgbClr val="FF0000"/>
                </a:solidFill>
              </a:rPr>
              <a:t>one </a:t>
            </a:r>
            <a:r>
              <a:rPr lang="en-US" altLang="zh-HK" sz="4000" b="1" dirty="0">
                <a:solidFill>
                  <a:srgbClr val="FF0000"/>
                </a:solidFill>
              </a:rPr>
              <a:t>big family </a:t>
            </a:r>
            <a:r>
              <a:rPr lang="en-US" altLang="zh-HK" sz="4000" dirty="0"/>
              <a:t>- the “</a:t>
            </a:r>
            <a:r>
              <a:rPr lang="en-US" altLang="zh-HK" sz="4000" b="1" dirty="0">
                <a:solidFill>
                  <a:srgbClr val="FF0000"/>
                </a:solidFill>
              </a:rPr>
              <a:t>Kingdom</a:t>
            </a:r>
            <a:r>
              <a:rPr lang="en-US" altLang="zh-HK" sz="4000" dirty="0"/>
              <a:t>” that Christ preached</a:t>
            </a:r>
            <a:r>
              <a:rPr lang="en-US" altLang="zh-HK" sz="4000" dirty="0" smtClean="0"/>
              <a:t>.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2418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09075" cy="685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zh-TW" sz="16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eaLnBrk="1" hangingPunct="1"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     </a:t>
            </a:r>
            <a:r>
              <a:rPr lang="zh-TW" altLang="en-US" sz="540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謝</a:t>
            </a:r>
            <a:r>
              <a:rPr lang="zh-TW" altLang="en-US" sz="5400" spc="12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聖體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66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  耶穌說</a:t>
            </a:r>
            <a:r>
              <a:rPr lang="en-US" altLang="zh-TW" sz="3600" dirty="0">
                <a:solidFill>
                  <a:srgbClr val="FFFF66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:</a:t>
            </a:r>
            <a:r>
              <a:rPr lang="zh-TW" altLang="en-US" sz="3600" dirty="0">
                <a:solidFill>
                  <a:srgbClr val="FFFF66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我要和你們天天</a:t>
            </a:r>
            <a:endParaRPr lang="en-US" altLang="zh-TW" sz="3600" dirty="0">
              <a:solidFill>
                <a:srgbClr val="FFFF66"/>
              </a:solidFill>
              <a:latin typeface="華康正顏楷體W9" panose="03000909000000000000" pitchFamily="65" charset="-120"/>
              <a:ea typeface="華康正顏楷體W9" panose="03000909000000000000" pitchFamily="65" charset="-12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600" dirty="0">
                <a:solidFill>
                  <a:srgbClr val="FFFF66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  在一起</a:t>
            </a:r>
            <a:r>
              <a:rPr lang="en-US" altLang="zh-TW" sz="3600" dirty="0">
                <a:solidFill>
                  <a:srgbClr val="FFFF66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,</a:t>
            </a:r>
            <a:r>
              <a:rPr lang="zh-TW" altLang="en-US" sz="3600" dirty="0">
                <a:solidFill>
                  <a:srgbClr val="FFFF66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直到今世的終結</a:t>
            </a:r>
          </a:p>
          <a:p>
            <a:pPr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itchFamily="49" charset="-120"/>
                <a:ea typeface="華康儷中黑" pitchFamily="49" charset="-120"/>
              </a:rPr>
              <a:t>  聖體聖事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是耶穌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itchFamily="49" charset="-120"/>
                <a:ea typeface="華康儷中黑" pitchFamily="49" charset="-120"/>
              </a:rPr>
              <a:t>和我們</a:t>
            </a:r>
            <a:endParaRPr lang="en-US" altLang="zh-TW" sz="36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itchFamily="49" charset="-120"/>
              <a:ea typeface="華康儷中黑" pitchFamily="49" charset="-120"/>
            </a:endParaRPr>
          </a:p>
          <a:p>
            <a:pPr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itchFamily="49" charset="-120"/>
                <a:ea typeface="華康儷中黑" pitchFamily="49" charset="-120"/>
              </a:rPr>
              <a:t>                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itchFamily="49" charset="-120"/>
                <a:ea typeface="華康儷中黑" pitchFamily="49" charset="-120"/>
              </a:rPr>
              <a:t>在一起</a:t>
            </a:r>
            <a:endParaRPr lang="en-US" altLang="zh-TW" sz="36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itchFamily="49" charset="-120"/>
              <a:ea typeface="華康儷中黑" pitchFamily="49" charset="-120"/>
            </a:endParaRPr>
          </a:p>
          <a:p>
            <a:pPr eaLnBrk="1" hangingPunct="1">
              <a:lnSpc>
                <a:spcPts val="4700"/>
              </a:lnSpc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                的聖事</a:t>
            </a:r>
          </a:p>
          <a:p>
            <a:pPr eaLnBrk="1" hangingPunct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3600" dirty="0">
                <a:solidFill>
                  <a:srgbClr val="FFFF66"/>
                </a:solidFill>
                <a:latin typeface="華康儷中黑" pitchFamily="49" charset="-120"/>
                <a:ea typeface="華康儷中黑" pitchFamily="49" charset="-120"/>
              </a:rPr>
              <a:t>                熱切地和耶穌交談吧 </a:t>
            </a:r>
            <a:endParaRPr lang="en-US" altLang="zh-TW" sz="3600" dirty="0">
              <a:solidFill>
                <a:srgbClr val="FFFF66"/>
              </a:solidFill>
              <a:latin typeface="華康儷中黑" pitchFamily="49" charset="-120"/>
              <a:ea typeface="華康儷中黑" pitchFamily="49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itchFamily="49" charset="-120"/>
                <a:ea typeface="華康儷中黑" pitchFamily="49" charset="-120"/>
              </a:rPr>
              <a:t>                  他也很想和你交談呢！</a:t>
            </a:r>
          </a:p>
          <a:p>
            <a:pPr eaLnBrk="1" hangingPunct="1">
              <a:lnSpc>
                <a:spcPts val="4500"/>
              </a:lnSpc>
              <a:spcBef>
                <a:spcPts val="0"/>
              </a:spcBef>
              <a:buFontTx/>
              <a:buNone/>
              <a:defRPr/>
            </a:pPr>
            <a:endParaRPr lang="en-US" altLang="zh-TW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pic>
        <p:nvPicPr>
          <p:cNvPr id="1167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2225"/>
            <a:ext cx="36957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Desktop\基督昨天今天永恆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94" y="3526048"/>
            <a:ext cx="3571882" cy="336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86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xmlns="" id="{821D50C1-E79C-4D35-92C9-119A4B278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2E45C5AA-AFE6-4A4B-B78E-C57920D18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神蹟、奇事、戰爭、強力的手、伸展的臂，和可怕的威能，企圖將某一民族，由另一民族中，領出來，如同上主你們的天主，在埃及，在你們眼前，對你們所做的一樣？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「所以，今日你該知道，且要牢記在心：天上地下，只有上主是天主，再沒有別的神。你應遵守他的法令和誡命，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47833BA7-5299-4597-8BE6-32B180CCB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AB6AA15-1C4F-498E-AB28-D5B40B1A9F6E}"/>
              </a:ext>
            </a:extLst>
          </p:cNvPr>
          <p:cNvSpPr txBox="1"/>
          <p:nvPr/>
        </p:nvSpPr>
        <p:spPr>
          <a:xfrm>
            <a:off x="7488237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4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2E45C5AA-AFE6-4A4B-B78E-C57920D18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就是我今日所訓示給你的，好使你和你的後代子孫，得享幸福，在上主你的天主，永遠賜給你的土地上，長久安居。」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47833BA7-5299-4597-8BE6-32B180CCB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AB6AA15-1C4F-498E-AB28-D5B40B1A9F6E}"/>
              </a:ext>
            </a:extLst>
          </p:cNvPr>
          <p:cNvSpPr txBox="1"/>
          <p:nvPr/>
        </p:nvSpPr>
        <p:spPr>
          <a:xfrm>
            <a:off x="7488237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5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D076871-9639-47C2-BDA4-949F63C14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049094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8:14-17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受天主聖神引導的，都是天主的子女。其實你們所領受的聖神，並非使你們作奴隸，以致仍舊恐懼；而是使你們作義子。因此，我們呼號：「阿爸，父呀！」聖神親自和我們的心神，一同作證：我們是天主的子女。我們既是子女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DA6C255A-DB6B-4BE9-A715-6F9FC2215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26AB0C6-3D41-4761-BC7B-D8D72491247D}"/>
              </a:ext>
            </a:extLst>
          </p:cNvPr>
          <p:cNvSpPr txBox="1"/>
          <p:nvPr/>
        </p:nvSpPr>
        <p:spPr>
          <a:xfrm>
            <a:off x="7019925" y="63817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D076871-9639-47C2-BDA4-949F63C14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049094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便是承繼者，是天主的承繼者，是基督的同承繼者；只要我們與基督一同受苦，也必與他一同受光榮。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DA6C255A-DB6B-4BE9-A715-6F9FC2215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26AB0C6-3D41-4761-BC7B-D8D72491247D}"/>
              </a:ext>
            </a:extLst>
          </p:cNvPr>
          <p:cNvSpPr txBox="1"/>
          <p:nvPr/>
        </p:nvSpPr>
        <p:spPr>
          <a:xfrm>
            <a:off x="7019925" y="63817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1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0E791418-5064-43F3-966B-528E6885B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28:16-20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那時候，十一個門徒就往加里肋亞，到耶穌給他們所指定的山上。他們一看見耶穌，就朝拜了他，雖然有人還心中疑惑。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耶穌於是上前對他們說：「天上地下的一切權柄，都交給了我，所以，你們要去使萬民成為門徒，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851EAE7B-D09A-4D9A-A0FD-B8BEF0B9B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F8842490-FD78-4A13-8F53-5D3B07C59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solidFill>
                  <a:srgbClr val="FFFFFF"/>
                </a:solidFill>
              </a:rPr>
              <a:t>1/2</a:t>
            </a:r>
            <a:endParaRPr lang="zh-TW" altLang="en-US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0E791418-5064-43F3-966B-528E6885B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因父及子及聖神之名，給他們授洗，教訓他們遵守我所吩咐你們的一切。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「看！我同你們天天在一起，直到今世的終結。」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　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851EAE7B-D09A-4D9A-A0FD-B8BEF0B9B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F8842490-FD78-4A13-8F53-5D3B07C59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4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D1A90876-8FE9-4A28-AD1C-6F09E3505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聖三主日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30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60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天主聖三是信仰的全部</a:t>
            </a:r>
            <a:endParaRPr lang="zh-TW" altLang="en-US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  <p:extLst>
      <p:ext uri="{BB962C8B-B14F-4D97-AF65-F5344CB8AC3E}">
        <p14:creationId xmlns:p14="http://schemas.microsoft.com/office/powerpoint/2010/main" xmlns="" val="31949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2014</Words>
  <Application>Microsoft Office PowerPoint</Application>
  <PresentationFormat>如螢幕大小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0" baseType="lpstr">
      <vt:lpstr>預設簡報設計</vt:lpstr>
      <vt:lpstr>1_預設簡報設計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509</cp:revision>
  <dcterms:created xsi:type="dcterms:W3CDTF">2006-09-26T01:05:23Z</dcterms:created>
  <dcterms:modified xsi:type="dcterms:W3CDTF">2021-05-28T07:08:23Z</dcterms:modified>
</cp:coreProperties>
</file>